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38"/>
  </p:handoutMasterIdLst>
  <p:sldIdLst>
    <p:sldId id="256" r:id="rId3"/>
    <p:sldId id="259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71" r:id="rId13"/>
    <p:sldId id="261" r:id="rId14"/>
    <p:sldId id="289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60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96" r:id="rId33"/>
    <p:sldId id="293" r:id="rId34"/>
    <p:sldId id="294" r:id="rId35"/>
    <p:sldId id="295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22-Apr-15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22-Apr-15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/>
        </p:nvSpPr>
        <p:spPr>
          <a:xfrm>
            <a:off x="9891531" y="3081202"/>
            <a:ext cx="2215587" cy="846399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latin typeface="HGPSoeiKakugothicUB" panose="020B0900000000000000" pitchFamily="50" charset="-128"/>
                <a:ea typeface="HGPSoeiKakugothicUB" panose="020B0900000000000000" pitchFamily="50" charset="-128"/>
              </a:rPr>
              <a:t>第２課</a:t>
            </a:r>
            <a:endParaRPr lang="en-US" sz="4000" dirty="0">
              <a:latin typeface="HGPSoeiKakugothicUB" panose="020B0900000000000000" pitchFamily="50" charset="-128"/>
              <a:ea typeface="HGPSoeiKakugothicUB" panose="020B0900000000000000" pitchFamily="50" charset="-128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707021" y="3976116"/>
            <a:ext cx="11012346" cy="1905000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楽しいショッピング</a:t>
            </a:r>
            <a:endParaRPr lang="en-US" sz="96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11" y="91572"/>
            <a:ext cx="4231331" cy="314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868" y="91572"/>
            <a:ext cx="4277750" cy="3150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68" y="6202395"/>
            <a:ext cx="5181600" cy="548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ounded Rectangle 6"/>
          <p:cNvSpPr/>
          <p:nvPr/>
        </p:nvSpPr>
        <p:spPr>
          <a:xfrm>
            <a:off x="9703924" y="91572"/>
            <a:ext cx="2590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Kristen ITC" panose="03050502040202030202" pitchFamily="66" charset="0"/>
              </a:rPr>
              <a:t>NGUYEN CUONG</a:t>
            </a:r>
            <a:endParaRPr lang="en-US" dirty="0"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21216952">
            <a:off x="1660525" y="242888"/>
            <a:ext cx="3867150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CÁCH THỂ HIỆN Ý</a:t>
            </a:r>
          </a:p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“THỬ LÀM GÌ”</a:t>
            </a:r>
            <a:endParaRPr lang="en-US" sz="28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 rot="215318">
            <a:off x="6240765" y="277560"/>
            <a:ext cx="4205435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Ｖてみます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28802" y="2759895"/>
            <a:ext cx="2216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Hãy ăn đi.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60514" y="2204270"/>
            <a:ext cx="3943350" cy="5222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食べて　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16614" y="2759895"/>
            <a:ext cx="2216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Hãy ăn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thử </a:t>
            </a:r>
            <a:r>
              <a:rPr lang="en-US" altLang="en-US">
                <a:cs typeface="Arial" panose="020B0604020202020204" pitchFamily="34" charset="0"/>
              </a:rPr>
              <a:t>đi.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692777" y="2204270"/>
            <a:ext cx="4616450" cy="5222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食べて　みてください。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2288" y="3834596"/>
            <a:ext cx="3783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(Tôi) hỏi/nghe có được không?.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2100" y="3275756"/>
            <a:ext cx="394335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聞いてもいいですか。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18201" y="3831381"/>
            <a:ext cx="3730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(Tôi) hỏi/nghe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thử </a:t>
            </a:r>
            <a:r>
              <a:rPr lang="en-US" altLang="en-US">
                <a:cs typeface="Arial" panose="020B0604020202020204" pitchFamily="34" charset="0"/>
              </a:rPr>
              <a:t>có được không?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38801" y="3275756"/>
            <a:ext cx="4867275" cy="5238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聞いて　みてもいいですか。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827213" y="4971528"/>
            <a:ext cx="275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Muốn mở cái hộp này.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60514" y="4415904"/>
            <a:ext cx="39068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この箱を開けたいです。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915025" y="4971528"/>
            <a:ext cx="304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Muốn mở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thử </a:t>
            </a:r>
            <a:r>
              <a:rPr lang="en-US" altLang="en-US">
                <a:cs typeface="Arial" panose="020B0604020202020204" pitchFamily="34" charset="0"/>
              </a:rPr>
              <a:t>cái hộp này.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64200" y="4415904"/>
            <a:ext cx="5003800" cy="5238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この箱を　開けてみたいです。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28802" y="6018212"/>
            <a:ext cx="2214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Sẽ trao đổi với GĐ.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60514" y="5462587"/>
            <a:ext cx="3935412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社長</a:t>
            </a: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に相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談します。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16615" y="6018211"/>
            <a:ext cx="3722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Sẽ trao đổi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thử </a:t>
            </a:r>
            <a:r>
              <a:rPr lang="en-US" altLang="en-US">
                <a:cs typeface="Arial" panose="020B0604020202020204" pitchFamily="34" charset="0"/>
              </a:rPr>
              <a:t>với GD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xem sao</a:t>
            </a:r>
            <a:r>
              <a:rPr lang="en-US" altLang="en-US"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638801" y="5462587"/>
            <a:ext cx="4857750" cy="52228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社長に　相談して　みます。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64362" y="1645163"/>
            <a:ext cx="2259900" cy="4660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 SÁNH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05578" y="2204270"/>
            <a:ext cx="1436687" cy="52228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410325" y="3068639"/>
            <a:ext cx="1435100" cy="52228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243889" y="4420667"/>
            <a:ext cx="1436687" cy="52228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8202614" y="5462587"/>
            <a:ext cx="1852612" cy="52228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Up Arrow Callout 26"/>
          <p:cNvSpPr/>
          <p:nvPr/>
        </p:nvSpPr>
        <p:spPr>
          <a:xfrm rot="21255994">
            <a:off x="6140450" y="777875"/>
            <a:ext cx="4235450" cy="4275138"/>
          </a:xfrm>
          <a:prstGeom prst="upArrowCallout">
            <a:avLst>
              <a:gd name="adj1" fmla="val 12531"/>
              <a:gd name="adj2" fmla="val 11352"/>
              <a:gd name="adj3" fmla="val 25000"/>
              <a:gd name="adj4" fmla="val 64977"/>
            </a:avLst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Tx/>
              <a:buChar char="-"/>
              <a:defRPr/>
            </a:pP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hiện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ý “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làm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gì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đó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rồi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xem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xem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sẽ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như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thế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nào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hoặc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sẽ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kết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quả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ra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sao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Đi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với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ĐỘNG TỪ Ý CHÍ</a:t>
            </a:r>
          </a:p>
          <a:p>
            <a:pPr marL="285750" indent="-285750">
              <a:buFontTx/>
              <a:buChar char="-"/>
              <a:defRPr/>
            </a:pP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Phía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sau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là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bất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kỳ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mẫu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câu</a:t>
            </a:r>
            <a:r>
              <a:rPr lang="en-US" sz="24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nào</a:t>
            </a:r>
            <a:endParaRPr lang="en-US" sz="2400" i="1" dirty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2351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1" grpId="0" animBg="1"/>
      <p:bldP spid="22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215318">
            <a:off x="7753930" y="101501"/>
            <a:ext cx="2826915" cy="8264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LUYỆN TẬP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078039" y="1570039"/>
            <a:ext cx="5170487" cy="369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>
                <a:cs typeface="Arial" charset="0"/>
              </a:rPr>
              <a:t>Chuyện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này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nên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hỏi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thử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trưởng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phòng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xem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sao</a:t>
            </a: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951" y="1016000"/>
            <a:ext cx="8640763" cy="5222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この事は　部長に　聞いてみた　ほうが　いいです。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78038" y="2903539"/>
            <a:ext cx="5962650" cy="369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cs typeface="Arial" charset="0"/>
              </a:rPr>
              <a:t>(</a:t>
            </a:r>
            <a:r>
              <a:rPr lang="en-US" dirty="0" err="1">
                <a:cs typeface="Arial" charset="0"/>
              </a:rPr>
              <a:t>Tôi</a:t>
            </a:r>
            <a:r>
              <a:rPr lang="en-US" dirty="0">
                <a:cs typeface="Arial" charset="0"/>
              </a:rPr>
              <a:t>) </a:t>
            </a:r>
            <a:r>
              <a:rPr lang="en-US" dirty="0" err="1">
                <a:cs typeface="Arial" charset="0"/>
              </a:rPr>
              <a:t>nhất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định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muốn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gặp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chị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gái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cậu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thử</a:t>
            </a:r>
            <a:r>
              <a:rPr lang="en-US" dirty="0">
                <a:cs typeface="Arial" charset="0"/>
              </a:rPr>
              <a:t> 1 </a:t>
            </a:r>
            <a:r>
              <a:rPr lang="en-US" dirty="0" err="1">
                <a:cs typeface="Arial" charset="0"/>
              </a:rPr>
              <a:t>lần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xem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sao</a:t>
            </a: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31951" y="2349500"/>
            <a:ext cx="8640763" cy="5222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君のお姉さんに　ぜひ　一度　会ってみたいね。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78038" y="4344989"/>
            <a:ext cx="4089400" cy="369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>
                <a:cs typeface="Arial" charset="0"/>
              </a:rPr>
              <a:t>Hãy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thử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lắp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ráp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theo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như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tôi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vừa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làm</a:t>
            </a: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31951" y="3789364"/>
            <a:ext cx="8640763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私が　やったとおりに　組み立てて　みてください。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8038" y="5784850"/>
            <a:ext cx="7258050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>
                <a:cs typeface="Arial" charset="0"/>
              </a:rPr>
              <a:t>Tôi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nghĩ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nếu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không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đọc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thử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sách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hướng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dẫn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thì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sẽ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không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hiểu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đâu</a:t>
            </a: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31951" y="5229226"/>
            <a:ext cx="8640763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説明を読んでみなければ、分からないと　思います。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865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 rot="21205890">
            <a:off x="951816" y="241950"/>
            <a:ext cx="4015485" cy="12326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smtClean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</a:t>
            </a:r>
          </a:p>
          <a:p>
            <a:pPr algn="ctr" eaLnBrk="1" hangingPunct="1">
              <a:defRPr/>
            </a:pPr>
            <a:r>
              <a:rPr lang="en-US" sz="2400" smtClean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NHỜ VẢ, YÊU CẦU</a:t>
            </a:r>
          </a:p>
          <a:p>
            <a:pPr algn="ctr" eaLnBrk="1" hangingPunct="1">
              <a:defRPr/>
            </a:pPr>
            <a:r>
              <a:rPr lang="en-US" sz="2400" smtClean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MỆNH LỆNH LỊCH SỰ</a:t>
            </a:r>
          </a:p>
        </p:txBody>
      </p:sp>
      <p:sp>
        <p:nvSpPr>
          <p:cNvPr id="6" name="Rounded Rectangle 5"/>
          <p:cNvSpPr/>
          <p:nvPr/>
        </p:nvSpPr>
        <p:spPr>
          <a:xfrm rot="305856">
            <a:off x="6178521" y="97266"/>
            <a:ext cx="4713889" cy="914400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　～</a:t>
            </a:r>
            <a:r>
              <a:rPr lang="ja-JP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てもらえま</a:t>
            </a: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せんか。</a:t>
            </a:r>
            <a:endParaRPr lang="en-US" altLang="ja-JP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524000" y="3454407"/>
            <a:ext cx="327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Hãy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tôi</a:t>
            </a:r>
            <a:r>
              <a:rPr lang="en-US" altLang="en-US" dirty="0"/>
              <a:t> </a:t>
            </a:r>
            <a:r>
              <a:rPr lang="en-US" altLang="en-US" dirty="0" err="1"/>
              <a:t>cách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43891" y="2448226"/>
            <a:ext cx="4129087" cy="533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使い方を　教えてください。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35327" y="1710963"/>
            <a:ext cx="4130675" cy="533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使い方を　教え</a:t>
            </a:r>
            <a:r>
              <a:rPr lang="ja-JP" altLang="en-US" sz="2400" dirty="0" smtClean="0">
                <a:latin typeface="NtMotoyaKyotai" pitchFamily="18" charset="-128"/>
                <a:ea typeface="NtMotoyaKyotai" pitchFamily="18" charset="-128"/>
              </a:rPr>
              <a:t>て（ね）。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35326" y="3185489"/>
            <a:ext cx="4130675" cy="9144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使い方を　教えて</a:t>
            </a:r>
            <a:r>
              <a:rPr lang="en-US" altLang="ja-JP" sz="2400" dirty="0">
                <a:latin typeface="NtMotoyaKyotai" pitchFamily="18" charset="-128"/>
                <a:ea typeface="NtMotoyaKyotai" pitchFamily="18" charset="-128"/>
              </a:rPr>
              <a:t/>
            </a:r>
            <a:br>
              <a:rPr lang="en-US" altLang="ja-JP" sz="24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　　　　くださいませんか。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43891" y="4302525"/>
            <a:ext cx="4129087" cy="838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使い方を　教えて</a:t>
            </a:r>
            <a:r>
              <a:rPr lang="en-US" altLang="ja-JP" sz="2400" dirty="0">
                <a:latin typeface="NtMotoyaKyotai" pitchFamily="18" charset="-128"/>
                <a:ea typeface="NtMotoyaKyotai" pitchFamily="18" charset="-128"/>
              </a:rPr>
              <a:t/>
            </a:r>
            <a:br>
              <a:rPr lang="en-US" altLang="ja-JP" sz="24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　　　　</a:t>
            </a:r>
            <a:r>
              <a:rPr lang="ja-JP" altLang="en-US" sz="2400" dirty="0" smtClean="0">
                <a:latin typeface="NtMotoyaKyotai" pitchFamily="18" charset="-128"/>
                <a:ea typeface="NtMotoyaKyotai" pitchFamily="18" charset="-128"/>
              </a:rPr>
              <a:t>もらえま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せんか。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603130" y="4727743"/>
            <a:ext cx="2514600" cy="381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もらいま</a:t>
            </a:r>
            <a:r>
              <a:rPr lang="ja-JP" altLang="en-US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せん</a:t>
            </a:r>
            <a:r>
              <a:rPr lang="ja-JP" altLang="en-US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6168">
            <a:off x="9372118" y="4746367"/>
            <a:ext cx="3810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6313891" y="4721625"/>
            <a:ext cx="2660650" cy="4191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034462" y="5337664"/>
            <a:ext cx="4129087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使い方を　教えて</a:t>
            </a:r>
            <a:r>
              <a:rPr lang="en-US" altLang="ja-JP" sz="2400" dirty="0">
                <a:latin typeface="NtMotoyaKyotai" pitchFamily="18" charset="-128"/>
                <a:ea typeface="NtMotoyaKyotai" pitchFamily="18" charset="-128"/>
              </a:rPr>
              <a:t/>
            </a:r>
            <a:br>
              <a:rPr lang="en-US" altLang="ja-JP" sz="24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　　　　いただけませんか。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304462" y="5756764"/>
            <a:ext cx="2660650" cy="4191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305856">
            <a:off x="6249474" y="894020"/>
            <a:ext cx="4713889" cy="914400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　～ていただけませんか。</a:t>
            </a:r>
            <a:endParaRPr lang="en-US" altLang="ja-JP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Cloud Callout 14"/>
          <p:cNvSpPr/>
          <p:nvPr/>
        </p:nvSpPr>
        <p:spPr>
          <a:xfrm rot="21299118">
            <a:off x="2775171" y="1205465"/>
            <a:ext cx="3457575" cy="2101850"/>
          </a:xfrm>
          <a:prstGeom prst="cloudCallout">
            <a:avLst>
              <a:gd name="adj1" fmla="val 62654"/>
              <a:gd name="adj2" fmla="val -5404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i="1" dirty="0" err="1"/>
              <a:t>Cực</a:t>
            </a:r>
            <a:r>
              <a:rPr lang="en-US" sz="2000" i="1" dirty="0"/>
              <a:t> </a:t>
            </a:r>
            <a:r>
              <a:rPr lang="en-US" sz="2000" i="1" dirty="0" err="1"/>
              <a:t>kỳ</a:t>
            </a:r>
            <a:r>
              <a:rPr lang="en-US" sz="2000" i="1" dirty="0"/>
              <a:t> </a:t>
            </a:r>
            <a:r>
              <a:rPr lang="en-US" sz="2000" i="1" dirty="0" err="1"/>
              <a:t>lịch</a:t>
            </a:r>
            <a:r>
              <a:rPr lang="en-US" sz="2000" i="1" dirty="0"/>
              <a:t> </a:t>
            </a:r>
            <a:r>
              <a:rPr lang="en-US" sz="2000" i="1" dirty="0" err="1"/>
              <a:t>sự</a:t>
            </a:r>
            <a:r>
              <a:rPr lang="en-US" sz="2000" i="1" dirty="0"/>
              <a:t>.</a:t>
            </a:r>
          </a:p>
          <a:p>
            <a:pPr algn="ctr">
              <a:defRPr/>
            </a:pPr>
            <a:r>
              <a:rPr lang="en-US" sz="2000" i="1" dirty="0" err="1"/>
              <a:t>Được</a:t>
            </a:r>
            <a:r>
              <a:rPr lang="en-US" sz="2000" i="1" dirty="0"/>
              <a:t> </a:t>
            </a:r>
            <a:r>
              <a:rPr lang="en-US" sz="2000" i="1" dirty="0" err="1"/>
              <a:t>dùng</a:t>
            </a:r>
            <a:r>
              <a:rPr lang="en-US" sz="2000" i="1" dirty="0"/>
              <a:t> </a:t>
            </a:r>
            <a:r>
              <a:rPr lang="en-US" sz="2000" i="1" dirty="0" err="1"/>
              <a:t>như</a:t>
            </a:r>
            <a:r>
              <a:rPr lang="en-US" sz="2000" i="1" dirty="0"/>
              <a:t> </a:t>
            </a:r>
            <a:r>
              <a:rPr lang="en-US" sz="2000" i="1" dirty="0" err="1"/>
              <a:t>câu</a:t>
            </a:r>
            <a:r>
              <a:rPr lang="en-US" sz="2000" i="1" dirty="0"/>
              <a:t> </a:t>
            </a:r>
            <a:r>
              <a:rPr lang="en-US" sz="2000" i="1" dirty="0" err="1"/>
              <a:t>nói</a:t>
            </a:r>
            <a:r>
              <a:rPr lang="en-US" sz="2000" i="1" dirty="0"/>
              <a:t> </a:t>
            </a:r>
            <a:r>
              <a:rPr lang="en-US" sz="2000" i="1" dirty="0" err="1"/>
              <a:t>cửa</a:t>
            </a:r>
            <a:r>
              <a:rPr lang="en-US" sz="2000" i="1" dirty="0"/>
              <a:t> </a:t>
            </a:r>
            <a:r>
              <a:rPr lang="en-US" sz="2000" i="1" dirty="0" err="1"/>
              <a:t>miệng</a:t>
            </a:r>
            <a:r>
              <a:rPr lang="en-US" sz="2000" i="1" dirty="0"/>
              <a:t> </a:t>
            </a:r>
            <a:r>
              <a:rPr lang="en-US" sz="2000" i="1" dirty="0" err="1"/>
              <a:t>khi</a:t>
            </a:r>
            <a:r>
              <a:rPr lang="en-US" sz="2000" i="1" dirty="0"/>
              <a:t> </a:t>
            </a:r>
            <a:r>
              <a:rPr lang="en-US" sz="2000" i="1" dirty="0" err="1"/>
              <a:t>muốn</a:t>
            </a:r>
            <a:r>
              <a:rPr lang="en-US" sz="2000" i="1" dirty="0"/>
              <a:t> </a:t>
            </a:r>
            <a:r>
              <a:rPr lang="en-US" sz="2000" i="1" dirty="0" err="1"/>
              <a:t>nhờ</a:t>
            </a:r>
            <a:r>
              <a:rPr lang="en-US" sz="2000" i="1" dirty="0"/>
              <a:t> </a:t>
            </a:r>
            <a:r>
              <a:rPr lang="en-US" sz="2000" i="1" dirty="0" err="1"/>
              <a:t>ai</a:t>
            </a:r>
            <a:r>
              <a:rPr lang="en-US" sz="2000" i="1" dirty="0"/>
              <a:t> </a:t>
            </a:r>
            <a:r>
              <a:rPr lang="en-US" sz="2000" i="1" dirty="0" err="1"/>
              <a:t>giúp</a:t>
            </a:r>
            <a:r>
              <a:rPr lang="en-US" sz="2000" i="1" dirty="0"/>
              <a:t> </a:t>
            </a:r>
            <a:r>
              <a:rPr lang="en-US" sz="2000" i="1" dirty="0" err="1"/>
              <a:t>mình</a:t>
            </a:r>
            <a:r>
              <a:rPr lang="en-US" sz="2000" i="1" dirty="0"/>
              <a:t> </a:t>
            </a:r>
            <a:r>
              <a:rPr lang="en-US" sz="2000" i="1" dirty="0" err="1"/>
              <a:t>gì</a:t>
            </a:r>
            <a:r>
              <a:rPr lang="en-US" sz="2000" i="1" dirty="0"/>
              <a:t> </a:t>
            </a:r>
            <a:r>
              <a:rPr lang="en-US" sz="2000" i="1" dirty="0" err="1"/>
              <a:t>đó</a:t>
            </a:r>
            <a:endParaRPr lang="en-US" sz="2000" i="1" dirty="0"/>
          </a:p>
        </p:txBody>
      </p:sp>
      <p:sp>
        <p:nvSpPr>
          <p:cNvPr id="21" name="Rounded Rectangle 20"/>
          <p:cNvSpPr/>
          <p:nvPr/>
        </p:nvSpPr>
        <p:spPr>
          <a:xfrm>
            <a:off x="9603130" y="5745768"/>
            <a:ext cx="2514600" cy="381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いただきません</a:t>
            </a:r>
            <a:r>
              <a:rPr lang="ja-JP" altLang="en-US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6168">
            <a:off x="9372118" y="5764392"/>
            <a:ext cx="3810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7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15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89662">
            <a:off x="3365501" y="4268789"/>
            <a:ext cx="13620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393">
            <a:off x="6759575" y="4792663"/>
            <a:ext cx="1722438" cy="194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ded Corner 1"/>
          <p:cNvSpPr/>
          <p:nvPr/>
        </p:nvSpPr>
        <p:spPr>
          <a:xfrm rot="21044337">
            <a:off x="1856963" y="1637057"/>
            <a:ext cx="2438400" cy="1066800"/>
          </a:xfrm>
          <a:prstGeom prst="foldedCorner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b="1" dirty="0">
                <a:latin typeface="NtMotoyaKyotai" pitchFamily="18" charset="-128"/>
                <a:ea typeface="NtMotoyaKyotai" pitchFamily="18" charset="-128"/>
              </a:rPr>
              <a:t>頭上注意</a:t>
            </a:r>
            <a:endParaRPr lang="en-US" altLang="ja-JP" sz="40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Folded Corner 4"/>
          <p:cNvSpPr/>
          <p:nvPr/>
        </p:nvSpPr>
        <p:spPr>
          <a:xfrm rot="21044337">
            <a:off x="2285999" y="2780057"/>
            <a:ext cx="2438400" cy="1066800"/>
          </a:xfrm>
          <a:prstGeom prst="foldedCorner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100" b="1" dirty="0">
                <a:latin typeface="NtMotoyaKyotai" pitchFamily="18" charset="-128"/>
                <a:ea typeface="NtMotoyaKyotai" pitchFamily="18" charset="-128"/>
              </a:rPr>
              <a:t>頭上注意</a:t>
            </a:r>
            <a:endParaRPr lang="en-US" altLang="ja-JP" sz="1100" b="1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1100" b="1" dirty="0">
                <a:latin typeface="NtMotoyaKyotai" pitchFamily="18" charset="-128"/>
                <a:ea typeface="NtMotoyaKyotai" pitchFamily="18" charset="-128"/>
              </a:rPr>
              <a:t>頭の上に</a:t>
            </a:r>
            <a:r>
              <a:rPr lang="en-US" altLang="ja-JP" sz="1100" b="1" dirty="0">
                <a:latin typeface="NtMotoyaKyotai" pitchFamily="18" charset="-128"/>
                <a:ea typeface="NtMotoyaKyotai" pitchFamily="18" charset="-128"/>
              </a:rPr>
              <a:t/>
            </a:r>
            <a:br>
              <a:rPr lang="en-US" altLang="ja-JP" sz="1100" b="1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1100" b="1" dirty="0">
                <a:latin typeface="NtMotoyaKyotai" pitchFamily="18" charset="-128"/>
                <a:ea typeface="NtMotoyaKyotai" pitchFamily="18" charset="-128"/>
              </a:rPr>
              <a:t>気をつけてください</a:t>
            </a:r>
            <a:endParaRPr lang="en-US" altLang="ja-JP" sz="11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250" name="TextBox 2"/>
          <p:cNvSpPr txBox="1">
            <a:spLocks noChangeArrowheads="1"/>
          </p:cNvSpPr>
          <p:nvPr/>
        </p:nvSpPr>
        <p:spPr bwMode="auto">
          <a:xfrm>
            <a:off x="2438400" y="4699000"/>
            <a:ext cx="1665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NtMotoyaKyotai" panose="02020300000000000000" pitchFamily="18" charset="-128"/>
                <a:ea typeface="NtMotoyaKyotai" panose="02020300000000000000" pitchFamily="18" charset="-128"/>
              </a:rPr>
              <a:t>ハイヒール</a:t>
            </a:r>
            <a:endParaRPr lang="en-US" altLang="en-US" sz="20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251" name="TextBox 6"/>
          <p:cNvSpPr txBox="1">
            <a:spLocks noChangeArrowheads="1"/>
          </p:cNvSpPr>
          <p:nvPr/>
        </p:nvSpPr>
        <p:spPr bwMode="auto">
          <a:xfrm>
            <a:off x="8077201" y="5457825"/>
            <a:ext cx="1717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NtMotoyaKyotai" panose="02020300000000000000" pitchFamily="18" charset="-128"/>
                <a:ea typeface="NtMotoyaKyotai" panose="02020300000000000000" pitchFamily="18" charset="-128"/>
              </a:rPr>
              <a:t>ローヒール</a:t>
            </a:r>
            <a:endParaRPr lang="en-US" altLang="en-US" sz="20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5625" y="1447800"/>
            <a:ext cx="5568950" cy="838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字が大きくて、読みやすいです。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06950" y="2819400"/>
            <a:ext cx="5568950" cy="838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字が小さくて、読みにくいです。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00200" y="5715000"/>
            <a:ext cx="5257800" cy="838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ローヒールは　歩きやすいです。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4191000"/>
            <a:ext cx="5638800" cy="838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ハイヒールは　歩きにくいです。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58000" y="1563688"/>
            <a:ext cx="1981200" cy="609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916363" y="5829300"/>
            <a:ext cx="1981200" cy="609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300913" y="2949575"/>
            <a:ext cx="1981200" cy="6096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362825" y="4305300"/>
            <a:ext cx="1981200" cy="6096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169884">
            <a:off x="7038976" y="87314"/>
            <a:ext cx="3560763" cy="13668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Ｖやすい</a:t>
            </a:r>
            <a:endParaRPr lang="en-US" altLang="ja-JP" sz="40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Ｖにくい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 rot="21192471">
            <a:off x="1581151" y="258764"/>
            <a:ext cx="5153025" cy="113188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THỂ HIỆN </a:t>
            </a:r>
            <a:b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MỨC ĐỘ KHÓ DỄ CỦA HÀNH ĐỘNG</a:t>
            </a:r>
          </a:p>
        </p:txBody>
      </p:sp>
      <p:sp>
        <p:nvSpPr>
          <p:cNvPr id="10262" name="TextBox 7"/>
          <p:cNvSpPr txBox="1">
            <a:spLocks noChangeArrowheads="1"/>
          </p:cNvSpPr>
          <p:nvPr/>
        </p:nvSpPr>
        <p:spPr bwMode="auto">
          <a:xfrm>
            <a:off x="4794250" y="2286000"/>
            <a:ext cx="4883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Chữ to nên </a:t>
            </a:r>
            <a:r>
              <a:rPr lang="en-US" altLang="en-US">
                <a:solidFill>
                  <a:srgbClr val="FF0000"/>
                </a:solidFill>
              </a:rPr>
              <a:t>dễ đọc</a:t>
            </a:r>
            <a:r>
              <a:rPr lang="en-US" altLang="en-US"/>
              <a:t>.</a:t>
            </a:r>
          </a:p>
        </p:txBody>
      </p:sp>
      <p:sp>
        <p:nvSpPr>
          <p:cNvPr id="10263" name="TextBox 18"/>
          <p:cNvSpPr txBox="1">
            <a:spLocks noChangeArrowheads="1"/>
          </p:cNvSpPr>
          <p:nvPr/>
        </p:nvSpPr>
        <p:spPr bwMode="auto">
          <a:xfrm>
            <a:off x="5407025" y="3589339"/>
            <a:ext cx="4883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Chữ bé nên </a:t>
            </a:r>
            <a:r>
              <a:rPr lang="en-US" altLang="en-US">
                <a:solidFill>
                  <a:srgbClr val="FF0000"/>
                </a:solidFill>
              </a:rPr>
              <a:t>khó đọc</a:t>
            </a:r>
            <a:r>
              <a:rPr lang="en-US" altLang="en-US"/>
              <a:t>.</a:t>
            </a:r>
          </a:p>
        </p:txBody>
      </p:sp>
      <p:sp>
        <p:nvSpPr>
          <p:cNvPr id="10264" name="TextBox 19"/>
          <p:cNvSpPr txBox="1">
            <a:spLocks noChangeArrowheads="1"/>
          </p:cNvSpPr>
          <p:nvPr/>
        </p:nvSpPr>
        <p:spPr bwMode="auto">
          <a:xfrm>
            <a:off x="4794250" y="4949825"/>
            <a:ext cx="4883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Giầy cao gót </a:t>
            </a:r>
            <a:r>
              <a:rPr lang="en-US" altLang="en-US">
                <a:solidFill>
                  <a:srgbClr val="FF0000"/>
                </a:solidFill>
              </a:rPr>
              <a:t>khó đi.</a:t>
            </a:r>
            <a:endParaRPr lang="en-US" altLang="en-US"/>
          </a:p>
        </p:txBody>
      </p:sp>
      <p:sp>
        <p:nvSpPr>
          <p:cNvPr id="10265" name="TextBox 20"/>
          <p:cNvSpPr txBox="1">
            <a:spLocks noChangeArrowheads="1"/>
          </p:cNvSpPr>
          <p:nvPr/>
        </p:nvSpPr>
        <p:spPr bwMode="auto">
          <a:xfrm>
            <a:off x="1600200" y="5410200"/>
            <a:ext cx="4883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Giầy thấp </a:t>
            </a:r>
            <a:r>
              <a:rPr lang="en-US" altLang="en-US">
                <a:solidFill>
                  <a:srgbClr val="FF0000"/>
                </a:solidFill>
              </a:rPr>
              <a:t>dễ đi.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5933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4" grpId="0" animBg="1"/>
      <p:bldP spid="9" grpId="0" animBg="1"/>
      <p:bldP spid="10" grpId="0" animBg="1"/>
      <p:bldP spid="11" grpId="0" animBg="1"/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0262" grpId="0"/>
      <p:bldP spid="10263" grpId="0"/>
      <p:bldP spid="10264" grpId="0"/>
      <p:bldP spid="102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351868" y="754064"/>
            <a:ext cx="9777190" cy="33607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16164" y="1562743"/>
            <a:ext cx="3659187" cy="18402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500" dirty="0"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ます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30964" y="977900"/>
            <a:ext cx="3659187" cy="1371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やすい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Plus 20"/>
          <p:cNvSpPr/>
          <p:nvPr/>
        </p:nvSpPr>
        <p:spPr>
          <a:xfrm>
            <a:off x="6049964" y="1358900"/>
            <a:ext cx="325437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Multiply 21"/>
          <p:cNvSpPr/>
          <p:nvPr/>
        </p:nvSpPr>
        <p:spPr>
          <a:xfrm rot="304464">
            <a:off x="4032224" y="1330328"/>
            <a:ext cx="1287154" cy="2857060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30964" y="2549525"/>
            <a:ext cx="3659187" cy="1371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にくい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Plus 23"/>
          <p:cNvSpPr/>
          <p:nvPr/>
        </p:nvSpPr>
        <p:spPr>
          <a:xfrm>
            <a:off x="6049964" y="2930525"/>
            <a:ext cx="325437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Callout 15"/>
          <p:cNvSpPr/>
          <p:nvPr/>
        </p:nvSpPr>
        <p:spPr>
          <a:xfrm rot="21244603">
            <a:off x="6050220" y="152400"/>
            <a:ext cx="2026980" cy="1207288"/>
          </a:xfrm>
          <a:prstGeom prst="down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DỄ</a:t>
            </a:r>
          </a:p>
        </p:txBody>
      </p:sp>
      <p:sp>
        <p:nvSpPr>
          <p:cNvPr id="17" name="Up Arrow Callout 16"/>
          <p:cNvSpPr/>
          <p:nvPr/>
        </p:nvSpPr>
        <p:spPr>
          <a:xfrm rot="21214988">
            <a:off x="8321801" y="3631787"/>
            <a:ext cx="2026980" cy="12192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KHÓ</a:t>
            </a:r>
          </a:p>
        </p:txBody>
      </p:sp>
      <p:sp>
        <p:nvSpPr>
          <p:cNvPr id="27" name="Pentagon 26"/>
          <p:cNvSpPr/>
          <p:nvPr/>
        </p:nvSpPr>
        <p:spPr>
          <a:xfrm rot="21311537">
            <a:off x="1728789" y="4357688"/>
            <a:ext cx="5818187" cy="83185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Sau khi kết hợp,</a:t>
            </a:r>
            <a:b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ja-JP" alt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「Ｖにくい／Ｖやすい」</a:t>
            </a: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trở thành 1 tính từ đuôi i</a:t>
            </a:r>
          </a:p>
        </p:txBody>
      </p:sp>
      <p:sp>
        <p:nvSpPr>
          <p:cNvPr id="28" name="Pentagon 27"/>
          <p:cNvSpPr/>
          <p:nvPr/>
        </p:nvSpPr>
        <p:spPr>
          <a:xfrm rot="21311537">
            <a:off x="3398839" y="5159375"/>
            <a:ext cx="5608637" cy="114300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hiểu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theo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2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lớp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nghĩa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:</a:t>
            </a: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(1)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Làm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gì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dễ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dàng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khó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khăn</a:t>
            </a:r>
            <a:endParaRPr lang="en-US" sz="20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(2)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Dễ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khó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trở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nên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tình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trạng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nào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đó</a:t>
            </a:r>
            <a:endParaRPr lang="en-US" sz="20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31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556099" y="137162"/>
            <a:ext cx="3081302" cy="90372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DARLING" pitchFamily="2" charset="0"/>
              </a:rPr>
              <a:t>PRACTICE</a:t>
            </a:r>
          </a:p>
        </p:txBody>
      </p:sp>
      <p:sp>
        <p:nvSpPr>
          <p:cNvPr id="12291" name="TextBox 29"/>
          <p:cNvSpPr txBox="1">
            <a:spLocks noChangeArrowheads="1"/>
          </p:cNvSpPr>
          <p:nvPr/>
        </p:nvSpPr>
        <p:spPr bwMode="auto">
          <a:xfrm>
            <a:off x="2133600" y="1476375"/>
            <a:ext cx="137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Hiểu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828800" y="838201"/>
            <a:ext cx="1981200" cy="6381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分かる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016376" y="585789"/>
            <a:ext cx="631825" cy="50323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khó</a:t>
            </a:r>
            <a:endParaRPr lang="en-US" sz="1600" i="1" dirty="0"/>
          </a:p>
        </p:txBody>
      </p:sp>
      <p:sp>
        <p:nvSpPr>
          <p:cNvPr id="49" name="Rounded Rectangle 48"/>
          <p:cNvSpPr/>
          <p:nvPr/>
        </p:nvSpPr>
        <p:spPr>
          <a:xfrm>
            <a:off x="4876800" y="452439"/>
            <a:ext cx="3200400" cy="6365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分かりにくい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862513" y="1155700"/>
            <a:ext cx="3200400" cy="63658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分かりやすい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016376" y="1284289"/>
            <a:ext cx="631825" cy="50323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dễ</a:t>
            </a:r>
            <a:endParaRPr lang="en-US" sz="1600" i="1" dirty="0"/>
          </a:p>
        </p:txBody>
      </p:sp>
      <p:sp>
        <p:nvSpPr>
          <p:cNvPr id="12297" name="TextBox 24"/>
          <p:cNvSpPr txBox="1">
            <a:spLocks noChangeArrowheads="1"/>
          </p:cNvSpPr>
          <p:nvPr/>
        </p:nvSpPr>
        <p:spPr bwMode="auto">
          <a:xfrm>
            <a:off x="2163763" y="3081338"/>
            <a:ext cx="137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Viết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58963" y="2443164"/>
            <a:ext cx="1981200" cy="6381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書く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4046539" y="2190750"/>
            <a:ext cx="631825" cy="503238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khó</a:t>
            </a:r>
            <a:endParaRPr lang="en-US" sz="1600" i="1" dirty="0"/>
          </a:p>
        </p:txBody>
      </p:sp>
      <p:sp>
        <p:nvSpPr>
          <p:cNvPr id="28" name="Rounded Rectangle 27"/>
          <p:cNvSpPr/>
          <p:nvPr/>
        </p:nvSpPr>
        <p:spPr>
          <a:xfrm>
            <a:off x="4906963" y="2057400"/>
            <a:ext cx="3200400" cy="6365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書きにくい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92675" y="2760664"/>
            <a:ext cx="3200400" cy="6365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書きやすい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046539" y="2889250"/>
            <a:ext cx="631825" cy="50323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dễ</a:t>
            </a:r>
            <a:endParaRPr lang="en-US" sz="1600" i="1" dirty="0"/>
          </a:p>
        </p:txBody>
      </p:sp>
      <p:sp>
        <p:nvSpPr>
          <p:cNvPr id="12303" name="TextBox 31"/>
          <p:cNvSpPr txBox="1">
            <a:spLocks noChangeArrowheads="1"/>
          </p:cNvSpPr>
          <p:nvPr/>
        </p:nvSpPr>
        <p:spPr bwMode="auto">
          <a:xfrm>
            <a:off x="2147888" y="4548189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Quên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843088" y="3911600"/>
            <a:ext cx="19812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忘れる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4030664" y="3659189"/>
            <a:ext cx="631825" cy="50323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khó</a:t>
            </a:r>
            <a:endParaRPr lang="en-US" sz="1600" i="1" dirty="0"/>
          </a:p>
        </p:txBody>
      </p:sp>
      <p:sp>
        <p:nvSpPr>
          <p:cNvPr id="55" name="Rounded Rectangle 54"/>
          <p:cNvSpPr/>
          <p:nvPr/>
        </p:nvSpPr>
        <p:spPr>
          <a:xfrm>
            <a:off x="4891088" y="3524251"/>
            <a:ext cx="3200400" cy="6381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忘れにくい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878388" y="4227514"/>
            <a:ext cx="3200400" cy="6365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忘れやすい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4030664" y="4356100"/>
            <a:ext cx="631825" cy="50323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dễ</a:t>
            </a:r>
            <a:endParaRPr lang="en-US" sz="1600" i="1" dirty="0"/>
          </a:p>
        </p:txBody>
      </p:sp>
      <p:sp>
        <p:nvSpPr>
          <p:cNvPr id="12309" name="TextBox 57"/>
          <p:cNvSpPr txBox="1">
            <a:spLocks noChangeArrowheads="1"/>
          </p:cNvSpPr>
          <p:nvPr/>
        </p:nvSpPr>
        <p:spPr bwMode="auto">
          <a:xfrm>
            <a:off x="2147888" y="6129338"/>
            <a:ext cx="137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Dạy học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843088" y="5491164"/>
            <a:ext cx="1981200" cy="6381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教える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4030664" y="5238750"/>
            <a:ext cx="631825" cy="503238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khó</a:t>
            </a:r>
            <a:endParaRPr lang="en-US" sz="1600" i="1" dirty="0"/>
          </a:p>
        </p:txBody>
      </p:sp>
      <p:sp>
        <p:nvSpPr>
          <p:cNvPr id="61" name="Rounded Rectangle 60"/>
          <p:cNvSpPr/>
          <p:nvPr/>
        </p:nvSpPr>
        <p:spPr>
          <a:xfrm>
            <a:off x="4891088" y="5105400"/>
            <a:ext cx="3200400" cy="6365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教えにくい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878388" y="5808664"/>
            <a:ext cx="3200400" cy="6365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教えやすい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4030664" y="5937250"/>
            <a:ext cx="631825" cy="50323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err="1"/>
              <a:t>dễ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2552596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34" grpId="0" animBg="1"/>
      <p:bldP spid="39" grpId="0" animBg="1"/>
      <p:bldP spid="49" grpId="0" animBg="1"/>
      <p:bldP spid="23" grpId="0" animBg="1"/>
      <p:bldP spid="24" grpId="0" animBg="1"/>
      <p:bldP spid="12297" grpId="0"/>
      <p:bldP spid="26" grpId="0" animBg="1"/>
      <p:bldP spid="27" grpId="0" animBg="1"/>
      <p:bldP spid="28" grpId="0" animBg="1"/>
      <p:bldP spid="29" grpId="0" animBg="1"/>
      <p:bldP spid="31" grpId="0" animBg="1"/>
      <p:bldP spid="12303" grpId="0"/>
      <p:bldP spid="44" grpId="0" animBg="1"/>
      <p:bldP spid="54" grpId="0" animBg="1"/>
      <p:bldP spid="55" grpId="0" animBg="1"/>
      <p:bldP spid="56" grpId="0" animBg="1"/>
      <p:bldP spid="57" grpId="0" animBg="1"/>
      <p:bldP spid="12309" grpId="0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526530" y="168081"/>
            <a:ext cx="3042142" cy="83564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DARLING" pitchFamily="2" charset="0"/>
              </a:rPr>
              <a:t>PRACTICE</a:t>
            </a:r>
          </a:p>
        </p:txBody>
      </p:sp>
      <p:sp>
        <p:nvSpPr>
          <p:cNvPr id="13315" name="TextBox 29"/>
          <p:cNvSpPr txBox="1">
            <a:spLocks noChangeArrowheads="1"/>
          </p:cNvSpPr>
          <p:nvPr/>
        </p:nvSpPr>
        <p:spPr bwMode="auto">
          <a:xfrm>
            <a:off x="2339976" y="1074739"/>
            <a:ext cx="5813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muốn 1 cái máy ảnh dễ sử dụng.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74901" y="1444625"/>
            <a:ext cx="7243763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使いやすい　カメラが　欲しいです。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317" name="TextBox 22"/>
          <p:cNvSpPr txBox="1">
            <a:spLocks noChangeArrowheads="1"/>
          </p:cNvSpPr>
          <p:nvPr/>
        </p:nvSpPr>
        <p:spPr bwMode="auto">
          <a:xfrm>
            <a:off x="2374901" y="2362200"/>
            <a:ext cx="543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Đo là chuyện khó nói.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67000" y="2732089"/>
            <a:ext cx="6840538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それは　言いにくい　話しです。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319" name="TextBox 24"/>
          <p:cNvSpPr txBox="1">
            <a:spLocks noChangeArrowheads="1"/>
          </p:cNvSpPr>
          <p:nvPr/>
        </p:nvSpPr>
        <p:spPr bwMode="auto">
          <a:xfrm>
            <a:off x="2428876" y="3733800"/>
            <a:ext cx="641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Cuộn băng này tiếng tốt, dễ nghe.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752601" y="4103689"/>
            <a:ext cx="862806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このテープは　音がよくて、聞きやすいです。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321" name="TextBox 26"/>
          <p:cNvSpPr txBox="1">
            <a:spLocks noChangeArrowheads="1"/>
          </p:cNvSpPr>
          <p:nvPr/>
        </p:nvSpPr>
        <p:spPr bwMode="auto">
          <a:xfrm>
            <a:off x="2460626" y="5105400"/>
            <a:ext cx="605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Kimono của Nhật dẹp nhưng khó mặc 1 mình.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600201" y="5475289"/>
            <a:ext cx="900906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日本の着物はきれいだけど、一人で着にくい。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749120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34" grpId="0" animBg="1"/>
      <p:bldP spid="13317" grpId="0"/>
      <p:bldP spid="24" grpId="0" animBg="1"/>
      <p:bldP spid="13319" grpId="0"/>
      <p:bldP spid="26" grpId="0" animBg="1"/>
      <p:bldP spid="13321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080312" y="122135"/>
            <a:ext cx="2435711" cy="609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omic Sans MS" pitchFamily="66" charset="0"/>
              </a:rPr>
              <a:t>DIFFERENCE</a:t>
            </a:r>
          </a:p>
        </p:txBody>
      </p:sp>
      <p:sp>
        <p:nvSpPr>
          <p:cNvPr id="14339" name="TextBox 29"/>
          <p:cNvSpPr txBox="1">
            <a:spLocks noChangeArrowheads="1"/>
          </p:cNvSpPr>
          <p:nvPr/>
        </p:nvSpPr>
        <p:spPr bwMode="auto">
          <a:xfrm>
            <a:off x="2339976" y="1074739"/>
            <a:ext cx="5813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Việc đọc chữ Hán là khó.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74901" y="1444625"/>
            <a:ext cx="7243763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漢字を　読むのは　難しいです。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341" name="TextBox 22"/>
          <p:cNvSpPr txBox="1">
            <a:spLocks noChangeArrowheads="1"/>
          </p:cNvSpPr>
          <p:nvPr/>
        </p:nvSpPr>
        <p:spPr bwMode="auto">
          <a:xfrm>
            <a:off x="2374901" y="2209800"/>
            <a:ext cx="543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Việc đọc chữ Hán là dễ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78125" y="4240214"/>
            <a:ext cx="6840538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この漢字は　読みにくいです。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343" name="TextBox 29"/>
          <p:cNvSpPr txBox="1">
            <a:spLocks noChangeArrowheads="1"/>
          </p:cNvSpPr>
          <p:nvPr/>
        </p:nvSpPr>
        <p:spPr bwMode="auto">
          <a:xfrm>
            <a:off x="2316164" y="3819525"/>
            <a:ext cx="5813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Chữ Hán này khó đọc.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41576" y="2579689"/>
            <a:ext cx="724376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漢字を　読むのは　やさしいです。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345" name="TextBox 22"/>
          <p:cNvSpPr txBox="1">
            <a:spLocks noChangeArrowheads="1"/>
          </p:cNvSpPr>
          <p:nvPr/>
        </p:nvSpPr>
        <p:spPr bwMode="auto">
          <a:xfrm>
            <a:off x="2351089" y="4945064"/>
            <a:ext cx="543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Chữ Hán này dễ đọc.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43189" y="5314950"/>
            <a:ext cx="6840537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この漢字は　読みやすいです。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" name="Round Diagonal Corner Rectangle 1"/>
          <p:cNvSpPr/>
          <p:nvPr/>
        </p:nvSpPr>
        <p:spPr>
          <a:xfrm>
            <a:off x="4343400" y="1258888"/>
            <a:ext cx="4724400" cy="2093912"/>
          </a:xfrm>
          <a:prstGeom prst="round2Diag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ound Diagonal Corner Rectangle 11"/>
          <p:cNvSpPr/>
          <p:nvPr/>
        </p:nvSpPr>
        <p:spPr>
          <a:xfrm>
            <a:off x="5497514" y="4083051"/>
            <a:ext cx="3417887" cy="2093913"/>
          </a:xfrm>
          <a:prstGeom prst="round2Diag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Line Callout 3 (Accent Bar) 10"/>
          <p:cNvSpPr/>
          <p:nvPr/>
        </p:nvSpPr>
        <p:spPr>
          <a:xfrm rot="21034507">
            <a:off x="2778125" y="246064"/>
            <a:ext cx="2344738" cy="1400175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54544"/>
              <a:gd name="adj8" fmla="val 544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Đánh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hành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vi, </a:t>
            </a:r>
            <a:b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hành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động</a:t>
            </a:r>
            <a:endParaRPr lang="en-US" sz="2000" dirty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Line Callout 3 (Accent Bar) 13"/>
          <p:cNvSpPr/>
          <p:nvPr/>
        </p:nvSpPr>
        <p:spPr>
          <a:xfrm rot="21034507">
            <a:off x="3343275" y="3570289"/>
            <a:ext cx="2057400" cy="1336675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66039"/>
              <a:gd name="adj8" fmla="val 898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Đánh giá về </a:t>
            </a:r>
            <a:br>
              <a:rPr lang="en-US" sz="20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7353751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4" grpId="0" animBg="1"/>
      <p:bldP spid="14341" grpId="0"/>
      <p:bldP spid="6" grpId="0" animBg="1"/>
      <p:bldP spid="14343" grpId="0"/>
      <p:bldP spid="8" grpId="0" animBg="1"/>
      <p:bldP spid="14345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89113" y="19050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Cái động hồ này đắt.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560514" y="1875119"/>
            <a:ext cx="3621087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この時計は高いです。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 rot="576902">
            <a:off x="6650039" y="415925"/>
            <a:ext cx="3436937" cy="990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4000" dirty="0" err="1">
                <a:latin typeface="NtMotoyaKyotai" pitchFamily="18" charset="-128"/>
                <a:ea typeface="NtMotoyaKyotai" pitchFamily="18" charset="-128"/>
              </a:rPr>
              <a:t>Adj</a:t>
            </a: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すぎる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21192471">
            <a:off x="1885950" y="290514"/>
            <a:ext cx="3646488" cy="113188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THỂ HIỆN </a:t>
            </a:r>
            <a:b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SỰ VƯỢT QUÁ MỨC ĐỘ</a:t>
            </a:r>
          </a:p>
        </p:txBody>
      </p:sp>
      <p:sp>
        <p:nvSpPr>
          <p:cNvPr id="17" name="Rounded Rectangle 16"/>
          <p:cNvSpPr/>
          <p:nvPr/>
        </p:nvSpPr>
        <p:spPr>
          <a:xfrm rot="452849">
            <a:off x="5252834" y="128258"/>
            <a:ext cx="1257174" cy="6096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với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TÍNH TỪ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89113" y="27895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Kỳ thi (đã) khó.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60514" y="3170519"/>
            <a:ext cx="4002087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試験は難しかったです。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52600" y="40849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Vấn đề này đơn giản.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524001" y="4465919"/>
            <a:ext cx="3694113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この問題は簡単です。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52600" y="53041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Nơi đây yên tĩnh.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24001" y="5685119"/>
            <a:ext cx="3694113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ここは静かです。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5213548" y="2186679"/>
            <a:ext cx="1143000" cy="4152900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i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QUÁ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467475" y="18923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Cái động hồ này </a:t>
            </a:r>
            <a:r>
              <a:rPr lang="en-US" altLang="en-US">
                <a:solidFill>
                  <a:srgbClr val="FF0000"/>
                </a:solidFill>
              </a:rPr>
              <a:t>đắt quá</a:t>
            </a:r>
            <a:r>
              <a:rPr lang="en-US" altLang="en-US"/>
              <a:t>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8875" y="1862419"/>
            <a:ext cx="4129088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この時計は高すぎます。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467475" y="27768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Kỳ thi (đã) </a:t>
            </a:r>
            <a:r>
              <a:rPr lang="en-US" altLang="en-US">
                <a:solidFill>
                  <a:srgbClr val="FF0000"/>
                </a:solidFill>
              </a:rPr>
              <a:t>khó quá</a:t>
            </a:r>
            <a:r>
              <a:rPr lang="en-US" altLang="en-US"/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38875" y="3157819"/>
            <a:ext cx="4419600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試験は難しすぎました。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429375" y="40722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Vấn đề này </a:t>
            </a:r>
            <a:r>
              <a:rPr lang="en-US" altLang="en-US">
                <a:solidFill>
                  <a:srgbClr val="FF0000"/>
                </a:solidFill>
              </a:rPr>
              <a:t>quá đơn giản.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200775" y="4453219"/>
            <a:ext cx="4457700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この問題は簡単すぎます。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429375" y="52914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Nơi đây </a:t>
            </a:r>
            <a:r>
              <a:rPr lang="en-US" altLang="en-US">
                <a:solidFill>
                  <a:srgbClr val="FF0000"/>
                </a:solidFill>
              </a:rPr>
              <a:t>quá yên tĩnh</a:t>
            </a:r>
            <a:r>
              <a:rPr lang="en-US" altLang="en-US"/>
              <a:t>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00775" y="5672419"/>
            <a:ext cx="4167188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ここは静かすぎます。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077200" y="1951319"/>
            <a:ext cx="2001838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446963" y="3253069"/>
            <a:ext cx="2698750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080375" y="4548469"/>
            <a:ext cx="2287588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570789" y="5767669"/>
            <a:ext cx="2287587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2484" y="1612901"/>
            <a:ext cx="11420032" cy="3394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2079625" y="1797050"/>
            <a:ext cx="3659188" cy="1371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8000" dirty="0" err="1">
                <a:latin typeface="NtMotoyaKyotai" pitchFamily="18" charset="-128"/>
                <a:ea typeface="NtMotoyaKyotai" pitchFamily="18" charset="-128"/>
              </a:rPr>
              <a:t>Adj</a:t>
            </a: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い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247606" y="2584852"/>
            <a:ext cx="3659188" cy="1371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すぎる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0" name="Plus 39"/>
          <p:cNvSpPr/>
          <p:nvPr/>
        </p:nvSpPr>
        <p:spPr>
          <a:xfrm>
            <a:off x="5875338" y="2965450"/>
            <a:ext cx="323850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Multiply 40"/>
          <p:cNvSpPr/>
          <p:nvPr/>
        </p:nvSpPr>
        <p:spPr>
          <a:xfrm rot="304464">
            <a:off x="4208374" y="1416365"/>
            <a:ext cx="1113504" cy="2286000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2117725" y="3381375"/>
            <a:ext cx="3657600" cy="1371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8000" dirty="0" err="1">
                <a:latin typeface="NtMotoyaKyotai" pitchFamily="18" charset="-128"/>
                <a:ea typeface="NtMotoyaKyotai" pitchFamily="18" charset="-128"/>
              </a:rPr>
              <a:t>Adj</a:t>
            </a: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な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3" name="Multiply 42"/>
          <p:cNvSpPr/>
          <p:nvPr/>
        </p:nvSpPr>
        <p:spPr>
          <a:xfrm rot="304464">
            <a:off x="4245125" y="3000068"/>
            <a:ext cx="1113504" cy="2286000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68" name="Pentagon 7167"/>
          <p:cNvSpPr/>
          <p:nvPr/>
        </p:nvSpPr>
        <p:spPr>
          <a:xfrm rot="21324089">
            <a:off x="3152776" y="4775482"/>
            <a:ext cx="4932363" cy="69215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いいです　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  <a:sym typeface="Wingdings 2"/>
              </a:rPr>
              <a:t>　よすぎる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6" name="Pentagon 45"/>
          <p:cNvSpPr/>
          <p:nvPr/>
        </p:nvSpPr>
        <p:spPr>
          <a:xfrm rot="21324089">
            <a:off x="3403600" y="5485094"/>
            <a:ext cx="5678488" cy="69215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～ないです　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  <a:sym typeface="Wingdings 2"/>
              </a:rPr>
              <a:t>　～なさすぎる</a:t>
            </a:r>
            <a:endParaRPr lang="en-US" sz="2800" dirty="0"/>
          </a:p>
        </p:txBody>
      </p:sp>
      <p:sp>
        <p:nvSpPr>
          <p:cNvPr id="44" name="Rounded Rectangle 43"/>
          <p:cNvSpPr/>
          <p:nvPr/>
        </p:nvSpPr>
        <p:spPr>
          <a:xfrm rot="20876935">
            <a:off x="2213993" y="4764574"/>
            <a:ext cx="1257174" cy="6096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ＭＯＲＥ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50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 animBg="1"/>
      <p:bldP spid="15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2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7168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527745" y="155328"/>
            <a:ext cx="2622587" cy="80853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DARLING" pitchFamily="2" charset="0"/>
              </a:rPr>
              <a:t>PRACTICE</a:t>
            </a:r>
          </a:p>
        </p:txBody>
      </p:sp>
      <p:sp>
        <p:nvSpPr>
          <p:cNvPr id="8195" name="TextBox 29"/>
          <p:cNvSpPr txBox="1">
            <a:spLocks noChangeArrowheads="1"/>
          </p:cNvSpPr>
          <p:nvPr/>
        </p:nvSpPr>
        <p:spPr bwMode="auto">
          <a:xfrm>
            <a:off x="2339975" y="1074739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Dài, lâu</a:t>
            </a:r>
          </a:p>
        </p:txBody>
      </p:sp>
      <p:sp>
        <p:nvSpPr>
          <p:cNvPr id="8196" name="TextBox 34"/>
          <p:cNvSpPr txBox="1">
            <a:spLocks noChangeArrowheads="1"/>
          </p:cNvSpPr>
          <p:nvPr/>
        </p:nvSpPr>
        <p:spPr bwMode="auto">
          <a:xfrm>
            <a:off x="2362200" y="2211734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Rộng, lớn</a:t>
            </a:r>
          </a:p>
        </p:txBody>
      </p:sp>
      <p:sp>
        <p:nvSpPr>
          <p:cNvPr id="8197" name="TextBox 35"/>
          <p:cNvSpPr txBox="1">
            <a:spLocks noChangeArrowheads="1"/>
          </p:cNvSpPr>
          <p:nvPr/>
        </p:nvSpPr>
        <p:spPr bwMode="auto">
          <a:xfrm>
            <a:off x="2362200" y="348111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Nhạt, mỏng</a:t>
            </a:r>
          </a:p>
        </p:txBody>
      </p:sp>
      <p:sp>
        <p:nvSpPr>
          <p:cNvPr id="8198" name="TextBox 36"/>
          <p:cNvSpPr txBox="1">
            <a:spLocks noChangeArrowheads="1"/>
          </p:cNvSpPr>
          <p:nvPr/>
        </p:nvSpPr>
        <p:spPr bwMode="auto">
          <a:xfrm>
            <a:off x="2359025" y="477651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Lịch sự</a:t>
            </a:r>
          </a:p>
        </p:txBody>
      </p:sp>
      <p:sp>
        <p:nvSpPr>
          <p:cNvPr id="8199" name="TextBox 37"/>
          <p:cNvSpPr txBox="1">
            <a:spLocks noChangeArrowheads="1"/>
          </p:cNvSpPr>
          <p:nvPr/>
        </p:nvSpPr>
        <p:spPr bwMode="auto">
          <a:xfrm>
            <a:off x="2286000" y="6111598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Phức tạp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035175" y="452439"/>
            <a:ext cx="1981200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長い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035175" y="1575145"/>
            <a:ext cx="19812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広い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035175" y="2871510"/>
            <a:ext cx="19812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うすい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752601" y="4189135"/>
            <a:ext cx="2263775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ていねい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771651" y="5538510"/>
            <a:ext cx="2263775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ふくざつ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191000" y="585789"/>
            <a:ext cx="457200" cy="36988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4191000" y="1708495"/>
            <a:ext cx="457200" cy="36988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191000" y="3004860"/>
            <a:ext cx="457200" cy="36988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4191000" y="4322485"/>
            <a:ext cx="457200" cy="36988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4191000" y="5671860"/>
            <a:ext cx="457200" cy="36988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876800" y="452439"/>
            <a:ext cx="3200400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長すぎる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876800" y="1575145"/>
            <a:ext cx="32004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広すぎる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876800" y="2871510"/>
            <a:ext cx="32004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うすすぎる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57750" y="4189135"/>
            <a:ext cx="3659188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ていねいすぎる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857750" y="5538510"/>
            <a:ext cx="3659188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ふくざつすぎる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9"/>
          <p:cNvSpPr txBox="1">
            <a:spLocks noChangeArrowheads="1"/>
          </p:cNvSpPr>
          <p:nvPr/>
        </p:nvSpPr>
        <p:spPr bwMode="auto">
          <a:xfrm>
            <a:off x="5086350" y="1042989"/>
            <a:ext cx="327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Dài </a:t>
            </a:r>
            <a:r>
              <a:rPr lang="en-US" altLang="en-US">
                <a:solidFill>
                  <a:srgbClr val="FF0000"/>
                </a:solidFill>
              </a:rPr>
              <a:t>quá</a:t>
            </a:r>
            <a:r>
              <a:rPr lang="en-US" altLang="en-US"/>
              <a:t>, lâu</a:t>
            </a:r>
            <a:r>
              <a:rPr lang="en-US" altLang="en-US">
                <a:solidFill>
                  <a:srgbClr val="FF0000"/>
                </a:solidFill>
              </a:rPr>
              <a:t> quá</a:t>
            </a:r>
            <a:endParaRPr lang="en-US" altLang="en-US"/>
          </a:p>
        </p:txBody>
      </p:sp>
      <p:sp>
        <p:nvSpPr>
          <p:cNvPr id="24" name="TextBox 34"/>
          <p:cNvSpPr txBox="1">
            <a:spLocks noChangeArrowheads="1"/>
          </p:cNvSpPr>
          <p:nvPr/>
        </p:nvSpPr>
        <p:spPr bwMode="auto">
          <a:xfrm>
            <a:off x="5108575" y="2179984"/>
            <a:ext cx="327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Rộng </a:t>
            </a:r>
            <a:r>
              <a:rPr lang="en-US" altLang="en-US">
                <a:solidFill>
                  <a:srgbClr val="FF0000"/>
                </a:solidFill>
              </a:rPr>
              <a:t>quá</a:t>
            </a:r>
            <a:r>
              <a:rPr lang="en-US" altLang="en-US"/>
              <a:t>, lớn</a:t>
            </a:r>
            <a:r>
              <a:rPr lang="en-US" altLang="en-US">
                <a:solidFill>
                  <a:srgbClr val="FF0000"/>
                </a:solidFill>
              </a:rPr>
              <a:t> quá</a:t>
            </a:r>
            <a:endParaRPr lang="en-US" altLang="en-US"/>
          </a:p>
        </p:txBody>
      </p:sp>
      <p:sp>
        <p:nvSpPr>
          <p:cNvPr id="25" name="TextBox 35"/>
          <p:cNvSpPr txBox="1">
            <a:spLocks noChangeArrowheads="1"/>
          </p:cNvSpPr>
          <p:nvPr/>
        </p:nvSpPr>
        <p:spPr bwMode="auto">
          <a:xfrm>
            <a:off x="5108575" y="3449360"/>
            <a:ext cx="3640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Nhạt</a:t>
            </a:r>
            <a:r>
              <a:rPr lang="en-US" altLang="en-US">
                <a:solidFill>
                  <a:srgbClr val="FF0000"/>
                </a:solidFill>
              </a:rPr>
              <a:t> quá</a:t>
            </a:r>
            <a:r>
              <a:rPr lang="en-US" altLang="en-US"/>
              <a:t>, mỏng</a:t>
            </a:r>
            <a:r>
              <a:rPr lang="en-US" altLang="en-US">
                <a:solidFill>
                  <a:srgbClr val="FF0000"/>
                </a:solidFill>
              </a:rPr>
              <a:t> quá</a:t>
            </a:r>
            <a:endParaRPr lang="en-US" altLang="en-US"/>
          </a:p>
        </p:txBody>
      </p:sp>
      <p:sp>
        <p:nvSpPr>
          <p:cNvPr id="26" name="TextBox 36"/>
          <p:cNvSpPr txBox="1">
            <a:spLocks noChangeArrowheads="1"/>
          </p:cNvSpPr>
          <p:nvPr/>
        </p:nvSpPr>
        <p:spPr bwMode="auto">
          <a:xfrm>
            <a:off x="5105400" y="474476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Lịch sự</a:t>
            </a:r>
            <a:r>
              <a:rPr lang="en-US" altLang="en-US">
                <a:solidFill>
                  <a:srgbClr val="FF0000"/>
                </a:solidFill>
              </a:rPr>
              <a:t> quá</a:t>
            </a:r>
            <a:endParaRPr lang="en-US" altLang="en-US"/>
          </a:p>
        </p:txBody>
      </p:sp>
      <p:sp>
        <p:nvSpPr>
          <p:cNvPr id="27" name="TextBox 37"/>
          <p:cNvSpPr txBox="1">
            <a:spLocks noChangeArrowheads="1"/>
          </p:cNvSpPr>
          <p:nvPr/>
        </p:nvSpPr>
        <p:spPr bwMode="auto">
          <a:xfrm>
            <a:off x="5032375" y="6079848"/>
            <a:ext cx="436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Phức tạp</a:t>
            </a:r>
            <a:r>
              <a:rPr lang="en-US" altLang="en-US">
                <a:solidFill>
                  <a:srgbClr val="FF0000"/>
                </a:solidFill>
              </a:rPr>
              <a:t> quá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43359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/>
      <p:bldP spid="8197" grpId="0"/>
      <p:bldP spid="8198" grpId="0"/>
      <p:bldP spid="8199" grpId="0"/>
      <p:bldP spid="34" grpId="0" animBg="1"/>
      <p:bldP spid="40" grpId="0" animBg="1"/>
      <p:bldP spid="41" grpId="0" animBg="1"/>
      <p:bldP spid="42" grpId="0" animBg="1"/>
      <p:bldP spid="43" grpId="0" animBg="1"/>
      <p:bldP spid="3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/>
        </p:nvSpPr>
        <p:spPr>
          <a:xfrm>
            <a:off x="841094" y="2367023"/>
            <a:ext cx="2903316" cy="828554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latin typeface="HGPSoeiKakugothicUB" panose="020B0900000000000000" pitchFamily="50" charset="-128"/>
                <a:ea typeface="HGPSoeiKakugothicUB" panose="020B0900000000000000" pitchFamily="50" charset="-128"/>
              </a:rPr>
              <a:t>第２課</a:t>
            </a:r>
            <a:endParaRPr lang="en-US" sz="4000" dirty="0">
              <a:latin typeface="HGPSoeiKakugothicUB" panose="020B0900000000000000" pitchFamily="50" charset="-128"/>
              <a:ea typeface="HGPSoeiKakugothicUB" panose="020B0900000000000000" pitchFamily="50" charset="-128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262360" y="3575854"/>
            <a:ext cx="4240192" cy="1893184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54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上手に</a:t>
            </a:r>
            <a:endParaRPr lang="en-US" altLang="ja-JP" sz="5400" dirty="0" smtClean="0">
              <a:latin typeface="mikachan-PB" panose="02000600000000000000" pitchFamily="2" charset="-128"/>
              <a:ea typeface="mikachan-PB" panose="02000600000000000000" pitchFamily="2" charset="-128"/>
            </a:endParaRPr>
          </a:p>
          <a:p>
            <a:r>
              <a:rPr lang="ja-JP" altLang="en-US" sz="54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　　　　　　　　　　　　　　　買</a:t>
            </a:r>
            <a:r>
              <a:rPr lang="ja-JP" altLang="en-US" sz="5400" dirty="0">
                <a:latin typeface="mikachan-PB" panose="02000600000000000000" pitchFamily="2" charset="-128"/>
                <a:ea typeface="mikachan-PB" panose="02000600000000000000" pitchFamily="2" charset="-128"/>
              </a:rPr>
              <a:t>い物</a:t>
            </a:r>
            <a:endParaRPr lang="en-US" sz="54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41" y="3639135"/>
            <a:ext cx="433387" cy="747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73" y="1197980"/>
            <a:ext cx="7296756" cy="4271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378791" y="153538"/>
            <a:ext cx="2863095" cy="76696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DARLING" pitchFamily="2" charset="0"/>
              </a:rPr>
              <a:t>PRACTICE</a:t>
            </a:r>
          </a:p>
        </p:txBody>
      </p:sp>
      <p:sp>
        <p:nvSpPr>
          <p:cNvPr id="9219" name="TextBox 29"/>
          <p:cNvSpPr txBox="1">
            <a:spLocks noChangeArrowheads="1"/>
          </p:cNvSpPr>
          <p:nvPr/>
        </p:nvSpPr>
        <p:spPr bwMode="auto">
          <a:xfrm>
            <a:off x="2339976" y="1074739"/>
            <a:ext cx="5813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Cách nói của bạn A lịch sự quá nên (tôi) không hiểu.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52601" y="1444625"/>
            <a:ext cx="8780463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Ａさんの話し方は丁</a:t>
            </a:r>
            <a:r>
              <a:rPr lang="ja-JP" altLang="en-US" sz="3200" dirty="0">
                <a:latin typeface="HGSeikaishotaiPRO" pitchFamily="65" charset="-128"/>
                <a:ea typeface="HGSeikaishotaiPRO" pitchFamily="65" charset="-128"/>
              </a:rPr>
              <a:t>寧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すぎて、分かりません。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221" name="TextBox 22"/>
          <p:cNvSpPr txBox="1">
            <a:spLocks noChangeArrowheads="1"/>
          </p:cNvSpPr>
          <p:nvPr/>
        </p:nvSpPr>
        <p:spPr bwMode="auto">
          <a:xfrm>
            <a:off x="2374901" y="2362200"/>
            <a:ext cx="543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Món ăn cô ấy nấu vị nhạt quá nên không ngon.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82738" y="2732089"/>
            <a:ext cx="9009062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HGSeikaishotaiPRO" pitchFamily="65" charset="-128"/>
                <a:ea typeface="HGSeikaishotaiPRO" pitchFamily="65" charset="-128"/>
              </a:rPr>
              <a:t>彼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女が作る料理は味が</a:t>
            </a:r>
            <a:r>
              <a:rPr lang="ja-JP" altLang="en-US" sz="3200" dirty="0">
                <a:latin typeface="HGSeikaishotaiPRO" pitchFamily="65" charset="-128"/>
                <a:ea typeface="HGSeikaishotaiPRO" pitchFamily="65" charset="-128"/>
              </a:rPr>
              <a:t>薄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すぎて、おいしくない。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223" name="TextBox 24"/>
          <p:cNvSpPr txBox="1">
            <a:spLocks noChangeArrowheads="1"/>
          </p:cNvSpPr>
          <p:nvPr/>
        </p:nvSpPr>
        <p:spPr bwMode="auto">
          <a:xfrm>
            <a:off x="2428876" y="3733800"/>
            <a:ext cx="641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Đừng viết những câu quá phức tạp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133601" y="4103689"/>
            <a:ext cx="786606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複雑すぎる文を書かないでください。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225" name="TextBox 26"/>
          <p:cNvSpPr txBox="1">
            <a:spLocks noChangeArrowheads="1"/>
          </p:cNvSpPr>
          <p:nvPr/>
        </p:nvSpPr>
        <p:spPr bwMode="auto">
          <a:xfrm>
            <a:off x="2460626" y="5105400"/>
            <a:ext cx="605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Bài phát biểu của GĐ dài quá nên (tôi) bị kẹt.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752601" y="5475289"/>
            <a:ext cx="878046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社長のスピーチは長すぎて、困っています。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800601" y="1828801"/>
            <a:ext cx="1470025" cy="3413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ていねい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22901" y="2601914"/>
            <a:ext cx="912813" cy="3397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うす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384426" y="4003676"/>
            <a:ext cx="1273175" cy="3397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ふくざつ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54851" y="5348288"/>
            <a:ext cx="982663" cy="3413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こま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20945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34" grpId="0" animBg="1"/>
      <p:bldP spid="9221" grpId="0"/>
      <p:bldP spid="24" grpId="0" animBg="1"/>
      <p:bldP spid="9223" grpId="0"/>
      <p:bldP spid="26" grpId="0" animBg="1"/>
      <p:bldP spid="9225" grpId="0"/>
      <p:bldP spid="28" grpId="0" animBg="1"/>
      <p:bldP spid="2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/>
        </p:nvSpPr>
        <p:spPr>
          <a:xfrm>
            <a:off x="841094" y="2367023"/>
            <a:ext cx="2903316" cy="828554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latin typeface="HGPSoeiKakugothicUB" panose="020B0900000000000000" pitchFamily="50" charset="-128"/>
                <a:ea typeface="HGPSoeiKakugothicUB" panose="020B0900000000000000" pitchFamily="50" charset="-128"/>
              </a:rPr>
              <a:t>第２課</a:t>
            </a:r>
            <a:endParaRPr lang="en-US" sz="4000" dirty="0">
              <a:latin typeface="HGPSoeiKakugothicUB" panose="020B0900000000000000" pitchFamily="50" charset="-128"/>
              <a:ea typeface="HGPSoeiKakugothicUB" panose="020B0900000000000000" pitchFamily="50" charset="-128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262360" y="3575854"/>
            <a:ext cx="4240192" cy="1893184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54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一緒に</a:t>
            </a:r>
            <a:endParaRPr lang="en-US" altLang="ja-JP" sz="5400" dirty="0" smtClean="0">
              <a:latin typeface="mikachan-PB" panose="02000600000000000000" pitchFamily="2" charset="-128"/>
              <a:ea typeface="mikachan-PB" panose="02000600000000000000" pitchFamily="2" charset="-128"/>
            </a:endParaRPr>
          </a:p>
          <a:p>
            <a:r>
              <a:rPr lang="ja-JP" altLang="en-US" sz="54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　　　　　　　　　　　　　　　　　　　食事</a:t>
            </a:r>
            <a:endParaRPr lang="en-US" sz="54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09" y="3620039"/>
            <a:ext cx="842962" cy="84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60" y="50217"/>
            <a:ext cx="5191125" cy="3667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29" y="2865578"/>
            <a:ext cx="266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21376960">
            <a:off x="1690688" y="298450"/>
            <a:ext cx="4443412" cy="14493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CÁCH THỂ HIỆN </a:t>
            </a:r>
          </a:p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TRẠNG THÁI KẾT QUẢ HÀNH ĐỘNG</a:t>
            </a:r>
            <a:endParaRPr lang="en-US" sz="28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 rot="215318">
            <a:off x="6082918" y="467993"/>
            <a:ext cx="4591401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～て　あります。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52600" y="19050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(Tôi/Ai đó) đã mở cửa sổ.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79564" y="2343151"/>
            <a:ext cx="76406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（私が／だれかが）　窓</a:t>
            </a:r>
            <a:r>
              <a:rPr lang="ja-JP" altLang="en-US" sz="28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を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開けました。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Striped Right Arrow 5"/>
          <p:cNvSpPr/>
          <p:nvPr/>
        </p:nvSpPr>
        <p:spPr>
          <a:xfrm rot="1104663">
            <a:off x="1621122" y="3477856"/>
            <a:ext cx="2190498" cy="1145489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</a:p>
          <a:p>
            <a:pPr algn="ctr">
              <a:defRPr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48100" y="5568951"/>
            <a:ext cx="6421438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</a:t>
            </a:r>
            <a:r>
              <a:rPr lang="ja-JP" altLang="en-US" sz="28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開いて　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3789364"/>
            <a:ext cx="61341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</a:t>
            </a:r>
            <a:r>
              <a:rPr lang="ja-JP" altLang="en-US" sz="28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開けて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10-Point Star 8"/>
          <p:cNvSpPr/>
          <p:nvPr/>
        </p:nvSpPr>
        <p:spPr>
          <a:xfrm rot="258183">
            <a:off x="5181599" y="966824"/>
            <a:ext cx="914400" cy="729853"/>
          </a:xfrm>
          <a:prstGeom prst="star10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95014" y="5568951"/>
            <a:ext cx="2798199" cy="5238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95014" y="3789364"/>
            <a:ext cx="3129988" cy="52387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419600" y="5148264"/>
            <a:ext cx="419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Cửa sổ đang mở.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657600" y="4364039"/>
            <a:ext cx="655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FF0000"/>
                </a:solidFill>
                <a:cs typeface="Arial" panose="020B0604020202020204" pitchFamily="34" charset="0"/>
              </a:rPr>
              <a:t>(Cửa sổ đã </a:t>
            </a:r>
            <a:r>
              <a:rPr lang="en-US" altLang="en-US" i="1" u="sng">
                <a:solidFill>
                  <a:srgbClr val="FF0000"/>
                </a:solidFill>
                <a:cs typeface="Arial" panose="020B0604020202020204" pitchFamily="34" charset="0"/>
              </a:rPr>
              <a:t>được ai đó mở</a:t>
            </a:r>
            <a:r>
              <a:rPr lang="en-US" altLang="en-US" i="1">
                <a:solidFill>
                  <a:srgbClr val="FF0000"/>
                </a:solidFill>
                <a:cs typeface="Arial" panose="020B0604020202020204" pitchFamily="34" charset="0"/>
              </a:rPr>
              <a:t> và hiện đang trong trạng thái mở)</a:t>
            </a:r>
          </a:p>
        </p:txBody>
      </p:sp>
      <p:sp>
        <p:nvSpPr>
          <p:cNvPr id="14" name="Cloud Callout 13"/>
          <p:cNvSpPr/>
          <p:nvPr/>
        </p:nvSpPr>
        <p:spPr>
          <a:xfrm rot="21034110">
            <a:off x="2076451" y="5343525"/>
            <a:ext cx="2633663" cy="1384300"/>
          </a:xfrm>
          <a:prstGeom prst="cloudCallout">
            <a:avLst>
              <a:gd name="adj1" fmla="val 146472"/>
              <a:gd name="adj2" fmla="val 368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Trạng</a:t>
            </a:r>
            <a:r>
              <a:rPr lang="en-US" sz="2400" i="1" dirty="0"/>
              <a:t> </a:t>
            </a:r>
            <a:r>
              <a:rPr lang="en-US" sz="2400" i="1" dirty="0" err="1"/>
              <a:t>thái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</a:t>
            </a:r>
            <a:r>
              <a:rPr lang="en-US" sz="2400" i="1" dirty="0" err="1"/>
              <a:t>tại</a:t>
            </a:r>
            <a:endParaRPr lang="en-US" sz="2400" i="1" dirty="0"/>
          </a:p>
        </p:txBody>
      </p:sp>
      <p:sp>
        <p:nvSpPr>
          <p:cNvPr id="15" name="Cloud Callout 14"/>
          <p:cNvSpPr/>
          <p:nvPr/>
        </p:nvSpPr>
        <p:spPr>
          <a:xfrm rot="376868">
            <a:off x="5956300" y="1179514"/>
            <a:ext cx="3938588" cy="1819275"/>
          </a:xfrm>
          <a:prstGeom prst="cloudCallout">
            <a:avLst>
              <a:gd name="adj1" fmla="val 3310"/>
              <a:gd name="adj2" fmla="val 890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Trạng</a:t>
            </a:r>
            <a:r>
              <a:rPr lang="en-US" sz="2400" i="1" dirty="0"/>
              <a:t> </a:t>
            </a:r>
            <a:r>
              <a:rPr lang="en-US" sz="2400" i="1" dirty="0" err="1"/>
              <a:t>thái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</a:t>
            </a:r>
            <a:r>
              <a:rPr lang="en-US" sz="2400" i="1" dirty="0" err="1"/>
              <a:t>tại</a:t>
            </a:r>
            <a:r>
              <a:rPr lang="en-US" sz="2400" i="1" dirty="0"/>
              <a:t>, </a:t>
            </a:r>
            <a:r>
              <a:rPr lang="en-US" sz="2400" i="1" dirty="0" err="1"/>
              <a:t>có</a:t>
            </a:r>
            <a:r>
              <a:rPr lang="en-US" sz="2400" i="1" dirty="0"/>
              <a:t> </a:t>
            </a:r>
            <a:r>
              <a:rPr lang="en-US" sz="2400" i="1" dirty="0" err="1"/>
              <a:t>quan</a:t>
            </a:r>
            <a:r>
              <a:rPr lang="en-US" sz="2400" i="1" dirty="0"/>
              <a:t> </a:t>
            </a:r>
            <a:r>
              <a:rPr lang="en-US" sz="2400" i="1" dirty="0" err="1"/>
              <a:t>tâm</a:t>
            </a:r>
            <a:r>
              <a:rPr lang="en-US" sz="2400" i="1" dirty="0"/>
              <a:t> </a:t>
            </a:r>
            <a:r>
              <a:rPr lang="en-US" sz="2400" i="1" dirty="0" err="1"/>
              <a:t>đến</a:t>
            </a:r>
            <a:r>
              <a:rPr lang="en-US" sz="2400" i="1" dirty="0"/>
              <a:t> </a:t>
            </a:r>
            <a:r>
              <a:rPr lang="en-US" sz="2400" i="1" dirty="0" err="1"/>
              <a:t>chủ</a:t>
            </a:r>
            <a:r>
              <a:rPr lang="en-US" sz="2400" i="1" dirty="0"/>
              <a:t> </a:t>
            </a:r>
            <a:r>
              <a:rPr lang="en-US" sz="2400" i="1" dirty="0" err="1"/>
              <a:t>thể</a:t>
            </a:r>
            <a:r>
              <a:rPr lang="en-US" sz="2400" i="1" dirty="0"/>
              <a:t>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</a:t>
            </a:r>
            <a:r>
              <a:rPr lang="en-US" sz="2400" i="1" dirty="0" err="1"/>
              <a:t>hành</a:t>
            </a:r>
            <a:r>
              <a:rPr lang="en-US" sz="2400" i="1" dirty="0"/>
              <a:t> </a:t>
            </a:r>
            <a:r>
              <a:rPr lang="en-US" sz="2400" i="1" dirty="0" err="1"/>
              <a:t>động</a:t>
            </a:r>
            <a:endParaRPr lang="en-US" sz="2400" i="1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419600" y="3419475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Cửa sổ đã được mở.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64014" y="6092825"/>
            <a:ext cx="4446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FF0000"/>
                </a:solidFill>
                <a:cs typeface="Arial" panose="020B0604020202020204" pitchFamily="34" charset="0"/>
              </a:rPr>
              <a:t>(Chỉ miêu tả trạng thái mở của cửa sổ)</a:t>
            </a:r>
          </a:p>
        </p:txBody>
      </p:sp>
    </p:spTree>
    <p:extLst>
      <p:ext uri="{BB962C8B-B14F-4D97-AF65-F5344CB8AC3E}">
        <p14:creationId xmlns:p14="http://schemas.microsoft.com/office/powerpoint/2010/main" val="33358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762000"/>
            <a:ext cx="4343400" cy="5105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0" y="739776"/>
            <a:ext cx="4343400" cy="5127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200400" y="381000"/>
            <a:ext cx="5791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MỘT SỐ CHÚ Ý VỚI MẪU CÂU THỂ HIỆN 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TRẠNG THÁI KẾT QUẢ HÀNH DỘNG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81200" y="2133600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Đi với TỰ ĐỘNG TỪ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67450" y="2133600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Đi với THA ĐỘNG TỪ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60563" y="3048000"/>
            <a:ext cx="4000500" cy="1219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Ý nghĩa: chỉ thể hiện trạng thái kết quả của sự vật, sự việc ở thời điểm hiện tại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46813" y="3048000"/>
            <a:ext cx="40005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Ý nghĩa: cũng thể hiện trạng thái của sự vật sự việc nhưng có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quan tâm đến chủ thể thực hiện hành động đó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46813" y="4724400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Vì đi với THA ĐỘNG TỪ nên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trợ từ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「を」</a:t>
            </a: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chuyển thành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</a:rPr>
              <a:t>「が」</a:t>
            </a:r>
            <a:endParaRPr lang="en-US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24050" y="4710113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Vì đi với TỰ ĐỘNG TỪ nên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dùng trợ từ 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「が」</a:t>
            </a:r>
            <a:endParaRPr lang="en-US">
              <a:solidFill>
                <a:srgbClr val="FFFFFF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240463" y="5943600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Có thể hiểu là phần mở rộng của mẫu câu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「～に～が　あります」</a:t>
            </a:r>
            <a:endParaRPr lang="en-US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81200" y="1143000"/>
            <a:ext cx="3979718" cy="762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「～が　～ています」</a:t>
            </a:r>
            <a:endParaRPr lang="en-US" sz="2400" dirty="0"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478732" y="1143000"/>
            <a:ext cx="3655868" cy="762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「～が　～てあります」</a:t>
            </a:r>
            <a:endParaRPr lang="en-US" sz="2400" dirty="0"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3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057400" y="1123951"/>
            <a:ext cx="5715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ロビーに　何が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057400" y="5715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Ở sảnh có cái gì?</a:t>
            </a:r>
          </a:p>
        </p:txBody>
      </p:sp>
      <p:sp>
        <p:nvSpPr>
          <p:cNvPr id="4" name="Striped Right Arrow 3"/>
          <p:cNvSpPr/>
          <p:nvPr/>
        </p:nvSpPr>
        <p:spPr>
          <a:xfrm>
            <a:off x="1905000" y="1981200"/>
            <a:ext cx="1524000" cy="609600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#1</a:t>
            </a:r>
          </a:p>
        </p:txBody>
      </p:sp>
      <p:sp>
        <p:nvSpPr>
          <p:cNvPr id="5" name="Striped Right Arrow 4"/>
          <p:cNvSpPr/>
          <p:nvPr/>
        </p:nvSpPr>
        <p:spPr>
          <a:xfrm>
            <a:off x="1911350" y="3124200"/>
            <a:ext cx="1524000" cy="609600"/>
          </a:xfrm>
          <a:prstGeom prst="strip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#2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657600" y="2024064"/>
            <a:ext cx="3810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テレビが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57600" y="3167064"/>
            <a:ext cx="51054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テレビが　おいて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657600" y="25908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Có tivi.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657600" y="37719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Có để tivi.</a:t>
            </a:r>
          </a:p>
        </p:txBody>
      </p:sp>
      <p:sp>
        <p:nvSpPr>
          <p:cNvPr id="10" name="Up Arrow Callout 9"/>
          <p:cNvSpPr/>
          <p:nvPr/>
        </p:nvSpPr>
        <p:spPr>
          <a:xfrm rot="21376491">
            <a:off x="4305300" y="3763964"/>
            <a:ext cx="3886200" cy="2630487"/>
          </a:xfrm>
          <a:prstGeom prst="upArrowCallout">
            <a:avLst>
              <a:gd name="adj1" fmla="val 13433"/>
              <a:gd name="adj2" fmla="val 13468"/>
              <a:gd name="adj3" fmla="val 25000"/>
              <a:gd name="adj4" fmla="val 64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 algn="ctr">
              <a:buFontTx/>
              <a:buChar char="-"/>
              <a:defRPr/>
            </a:pPr>
            <a:r>
              <a:rPr lang="en-US" sz="2000" i="1" dirty="0" err="1"/>
              <a:t>Trạng</a:t>
            </a:r>
            <a:r>
              <a:rPr lang="en-US" sz="2000" i="1" dirty="0"/>
              <a:t> </a:t>
            </a:r>
            <a:r>
              <a:rPr lang="en-US" sz="2000" i="1" dirty="0" err="1"/>
              <a:t>thái</a:t>
            </a:r>
            <a:r>
              <a:rPr lang="en-US" sz="2000" i="1" dirty="0"/>
              <a:t> </a:t>
            </a:r>
            <a:r>
              <a:rPr lang="en-US" sz="2000" i="1" dirty="0" err="1"/>
              <a:t>rõ</a:t>
            </a:r>
            <a:r>
              <a:rPr lang="en-US" sz="2000" i="1" dirty="0"/>
              <a:t> </a:t>
            </a:r>
            <a:r>
              <a:rPr lang="en-US" sz="2000" i="1" dirty="0" err="1"/>
              <a:t>ràng</a:t>
            </a:r>
            <a:r>
              <a:rPr lang="en-US" sz="2000" i="1" dirty="0"/>
              <a:t>, </a:t>
            </a:r>
            <a:r>
              <a:rPr lang="en-US" sz="2000" i="1" dirty="0" err="1"/>
              <a:t>cụ</a:t>
            </a:r>
            <a:r>
              <a:rPr lang="en-US" sz="2000" i="1" dirty="0"/>
              <a:t> </a:t>
            </a:r>
            <a:r>
              <a:rPr lang="en-US" sz="2000" i="1" dirty="0" err="1"/>
              <a:t>thể</a:t>
            </a:r>
            <a:r>
              <a:rPr lang="en-US" sz="2000" i="1" dirty="0"/>
              <a:t> </a:t>
            </a:r>
            <a:r>
              <a:rPr lang="en-US" sz="2000" i="1" dirty="0" err="1"/>
              <a:t>hơn</a:t>
            </a:r>
            <a:r>
              <a:rPr lang="en-US" sz="2000" i="1" dirty="0"/>
              <a:t>.</a:t>
            </a:r>
          </a:p>
          <a:p>
            <a:pPr marL="285750" indent="-285750" algn="ctr">
              <a:buFontTx/>
              <a:buChar char="-"/>
              <a:defRPr/>
            </a:pPr>
            <a:r>
              <a:rPr lang="en-US" sz="2000" i="1" dirty="0" err="1"/>
              <a:t>Đặt</a:t>
            </a:r>
            <a:r>
              <a:rPr lang="en-US" sz="2000" i="1" dirty="0"/>
              <a:t> </a:t>
            </a:r>
            <a:r>
              <a:rPr lang="en-US" sz="2000" i="1" dirty="0" err="1"/>
              <a:t>trọng</a:t>
            </a:r>
            <a:r>
              <a:rPr lang="en-US" sz="2000" i="1" dirty="0"/>
              <a:t> </a:t>
            </a:r>
            <a:r>
              <a:rPr lang="en-US" sz="2000" i="1" dirty="0" err="1"/>
              <a:t>tâm</a:t>
            </a:r>
            <a:r>
              <a:rPr lang="en-US" sz="2000" i="1" dirty="0"/>
              <a:t> </a:t>
            </a:r>
            <a:r>
              <a:rPr lang="en-US" sz="2000" i="1" dirty="0" err="1"/>
              <a:t>vào</a:t>
            </a:r>
            <a:r>
              <a:rPr lang="en-US" sz="2000" i="1" dirty="0"/>
              <a:t> ý “</a:t>
            </a:r>
            <a:r>
              <a:rPr lang="en-US" sz="2000" i="1" dirty="0" err="1"/>
              <a:t>có</a:t>
            </a:r>
            <a:r>
              <a:rPr lang="en-US" sz="2000" i="1" dirty="0"/>
              <a:t> </a:t>
            </a:r>
            <a:r>
              <a:rPr lang="en-US" sz="2000" i="1" dirty="0" err="1"/>
              <a:t>ai</a:t>
            </a:r>
            <a:r>
              <a:rPr lang="en-US" sz="2000" i="1" dirty="0"/>
              <a:t> </a:t>
            </a:r>
            <a:r>
              <a:rPr lang="en-US" sz="2000" i="1" dirty="0" err="1"/>
              <a:t>đã</a:t>
            </a:r>
            <a:r>
              <a:rPr lang="en-US" sz="2000" i="1" dirty="0"/>
              <a:t> </a:t>
            </a:r>
            <a:r>
              <a:rPr lang="en-US" sz="2000" i="1" dirty="0" err="1"/>
              <a:t>làm</a:t>
            </a:r>
            <a:r>
              <a:rPr lang="en-US" sz="2000" i="1" dirty="0"/>
              <a:t> </a:t>
            </a:r>
            <a:r>
              <a:rPr lang="en-US" sz="2000" i="1" dirty="0" err="1"/>
              <a:t>thế</a:t>
            </a:r>
            <a:r>
              <a:rPr lang="en-US" sz="2000" i="1" dirty="0"/>
              <a:t> </a:t>
            </a:r>
            <a:r>
              <a:rPr lang="en-US" sz="2000" i="1" dirty="0" err="1"/>
              <a:t>nên</a:t>
            </a:r>
            <a:r>
              <a:rPr lang="en-US" sz="2000" i="1" dirty="0"/>
              <a:t> </a:t>
            </a:r>
            <a:r>
              <a:rPr lang="en-US" sz="2000" i="1" dirty="0" err="1"/>
              <a:t>bây</a:t>
            </a:r>
            <a:r>
              <a:rPr lang="en-US" sz="2000" i="1" dirty="0"/>
              <a:t> </a:t>
            </a:r>
            <a:r>
              <a:rPr lang="en-US" sz="2000" i="1" dirty="0" err="1"/>
              <a:t>giờ</a:t>
            </a:r>
            <a:r>
              <a:rPr lang="en-US" sz="2000" i="1" dirty="0"/>
              <a:t> </a:t>
            </a:r>
            <a:r>
              <a:rPr lang="en-US" sz="2000" i="1" dirty="0" err="1"/>
              <a:t>mới</a:t>
            </a:r>
            <a:r>
              <a:rPr lang="en-US" sz="2000" i="1" dirty="0"/>
              <a:t> </a:t>
            </a:r>
            <a:r>
              <a:rPr lang="en-US" sz="2000" i="1" dirty="0" err="1"/>
              <a:t>có</a:t>
            </a:r>
            <a:r>
              <a:rPr lang="en-US" sz="2000" i="1" dirty="0"/>
              <a:t> </a:t>
            </a:r>
            <a:r>
              <a:rPr lang="en-US" sz="2000" i="1" dirty="0" err="1"/>
              <a:t>tình</a:t>
            </a:r>
            <a:r>
              <a:rPr lang="en-US" sz="2000" i="1" dirty="0"/>
              <a:t> </a:t>
            </a:r>
            <a:r>
              <a:rPr lang="en-US" sz="2000" i="1" dirty="0" err="1"/>
              <a:t>trạng</a:t>
            </a:r>
            <a:r>
              <a:rPr lang="en-US" sz="2000" i="1" dirty="0"/>
              <a:t> </a:t>
            </a:r>
            <a:r>
              <a:rPr lang="en-US" sz="2000" i="1" dirty="0" err="1"/>
              <a:t>như</a:t>
            </a:r>
            <a:r>
              <a:rPr lang="en-US" sz="2000" i="1" dirty="0"/>
              <a:t> </a:t>
            </a:r>
            <a:r>
              <a:rPr lang="en-US" sz="2000" i="1" dirty="0" err="1"/>
              <a:t>vậy</a:t>
            </a:r>
            <a:r>
              <a:rPr lang="en-US" sz="2000" i="1" dirty="0"/>
              <a:t>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09630" y="3167064"/>
            <a:ext cx="1116876" cy="609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7094">
            <a:off x="10209482" y="124367"/>
            <a:ext cx="1796418" cy="1095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62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05000" y="754064"/>
            <a:ext cx="13716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かべ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Striped Right Arrow 3"/>
          <p:cNvSpPr/>
          <p:nvPr/>
        </p:nvSpPr>
        <p:spPr>
          <a:xfrm>
            <a:off x="1752600" y="1447800"/>
            <a:ext cx="1524000" cy="60960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76600" y="1490664"/>
            <a:ext cx="71628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かべ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カレンダー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はって　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あります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20574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Trên tường có dán tờ lịch.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05200" y="754064"/>
            <a:ext cx="20955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カレンダー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791200" y="754064"/>
            <a:ext cx="1905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はる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25638" y="2659064"/>
            <a:ext cx="1725612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教室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1773382" y="3352800"/>
            <a:ext cx="1524000" cy="60960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297238" y="3395664"/>
            <a:ext cx="71628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教室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スピーカー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かけて　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あります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25838" y="39624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Trong lớp học có treo loa.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86200" y="2659064"/>
            <a:ext cx="20955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スピーカー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324600" y="2659064"/>
            <a:ext cx="1905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かける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51050" y="4564064"/>
            <a:ext cx="13716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紙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Striped Right Arrow 18"/>
          <p:cNvSpPr/>
          <p:nvPr/>
        </p:nvSpPr>
        <p:spPr>
          <a:xfrm>
            <a:off x="1898073" y="5257800"/>
            <a:ext cx="1524000" cy="60960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422650" y="5300664"/>
            <a:ext cx="655955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紙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私の名前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書いて　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あります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651250" y="58674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Trên giấy có viết tên của tôi.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651250" y="4564064"/>
            <a:ext cx="20955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私の名前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37250" y="4564064"/>
            <a:ext cx="1905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書く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 rot="215318">
            <a:off x="8685693" y="197201"/>
            <a:ext cx="2826915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LUYỆN TẬP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0" grpId="0" animBg="1"/>
      <p:bldP spid="11" grpId="0" animBg="1"/>
      <p:bldP spid="12" grpId="0" animBg="1"/>
      <p:bldP spid="14" grpId="0" animBg="1"/>
      <p:bldP spid="15" grpId="0"/>
      <p:bldP spid="16" grpId="0" animBg="1"/>
      <p:bldP spid="17" grpId="0" animBg="1"/>
      <p:bldP spid="18" grpId="0" animBg="1"/>
      <p:bldP spid="20" grpId="0" animBg="1"/>
      <p:bldP spid="21" grpId="0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038600" y="754064"/>
            <a:ext cx="13716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そうこ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Striped Right Arrow 3"/>
          <p:cNvSpPr/>
          <p:nvPr/>
        </p:nvSpPr>
        <p:spPr>
          <a:xfrm>
            <a:off x="1600201" y="1447800"/>
            <a:ext cx="1136073" cy="609600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20574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Hàng hóa/Hành lý (thì) có để trong kho.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33601" y="754064"/>
            <a:ext cx="1679575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にもつ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791200" y="754064"/>
            <a:ext cx="19050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いれる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25638" y="2659064"/>
            <a:ext cx="2570162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日本語の辞書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732099" y="3352801"/>
            <a:ext cx="1059873" cy="609600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98650" y="3395664"/>
            <a:ext cx="8561388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日本語の辞書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は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ほんだな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ならべて　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あります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25838" y="3962400"/>
            <a:ext cx="5541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Từ điển tiếng Nhật (thì) được xếp ở trên giá sách.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10100" y="2657476"/>
            <a:ext cx="20955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ほんだな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892925" y="2657476"/>
            <a:ext cx="1905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ならべる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51050" y="4564064"/>
            <a:ext cx="13716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人形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Striped Right Arrow 18"/>
          <p:cNvSpPr/>
          <p:nvPr/>
        </p:nvSpPr>
        <p:spPr>
          <a:xfrm>
            <a:off x="1898074" y="5257800"/>
            <a:ext cx="997527" cy="609600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73414" y="5300664"/>
            <a:ext cx="703738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人形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は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ひきだし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しまって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651250" y="5867400"/>
            <a:ext cx="4654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Búp bê (thì) được cất ở trong ngăn kéo.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651250" y="4564064"/>
            <a:ext cx="20955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ひきだし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37250" y="4564064"/>
            <a:ext cx="19050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しまう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811464" y="1490664"/>
            <a:ext cx="1679575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にもつは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11464" y="1490664"/>
            <a:ext cx="74755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にもつ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は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そうこ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いれて　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あります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 rot="215318">
            <a:off x="7753930" y="101501"/>
            <a:ext cx="2826915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LUYỆN TẬP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3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1" grpId="0" animBg="1"/>
      <p:bldP spid="12" grpId="0" animBg="1"/>
      <p:bldP spid="14" grpId="0" animBg="1"/>
      <p:bldP spid="15" grpId="0"/>
      <p:bldP spid="16" grpId="0" animBg="1"/>
      <p:bldP spid="17" grpId="0" animBg="1"/>
      <p:bldP spid="18" grpId="0" animBg="1"/>
      <p:bldP spid="20" grpId="0" animBg="1"/>
      <p:bldP spid="21" grpId="0"/>
      <p:bldP spid="22" grpId="0" animBg="1"/>
      <p:bldP spid="23" grpId="0" animBg="1"/>
      <p:bldP spid="2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381500" y="2687639"/>
            <a:ext cx="52197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窓を　開けて　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1500" y="5054601"/>
            <a:ext cx="5219700" cy="5238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窓が　開いて　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360864" y="3808414"/>
            <a:ext cx="5240337" cy="52387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窓が　開けて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 rot="21280226">
            <a:off x="816582" y="209096"/>
            <a:ext cx="4443412" cy="14493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CÁCH THỂ HIỆN </a:t>
            </a:r>
          </a:p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TRẠNG THÁI KẾT QUẢ HÀNH ĐỘNG</a:t>
            </a:r>
            <a:endParaRPr lang="en-US" sz="28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215318">
            <a:off x="6758878" y="277694"/>
            <a:ext cx="4591401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～て　あります。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11" name="10-Point Star 10"/>
          <p:cNvSpPr/>
          <p:nvPr/>
        </p:nvSpPr>
        <p:spPr>
          <a:xfrm rot="258183">
            <a:off x="4521841" y="967066"/>
            <a:ext cx="914400" cy="729853"/>
          </a:xfrm>
          <a:prstGeom prst="star10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724400" y="1729952"/>
            <a:ext cx="2971800" cy="556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 SÁNH</a:t>
            </a:r>
          </a:p>
        </p:txBody>
      </p:sp>
      <p:sp>
        <p:nvSpPr>
          <p:cNvPr id="3" name="Cloud Callout 2"/>
          <p:cNvSpPr/>
          <p:nvPr/>
        </p:nvSpPr>
        <p:spPr>
          <a:xfrm>
            <a:off x="8150225" y="1447800"/>
            <a:ext cx="2317750" cy="123983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đang</a:t>
            </a:r>
            <a:r>
              <a:rPr lang="en-US" i="1" dirty="0"/>
              <a:t> </a:t>
            </a:r>
            <a:r>
              <a:rPr lang="en-US" i="1" dirty="0" err="1"/>
              <a:t>diễn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endParaRPr lang="en-US" i="1" dirty="0"/>
          </a:p>
        </p:txBody>
      </p:sp>
      <p:sp>
        <p:nvSpPr>
          <p:cNvPr id="12" name="Cloud Callout 11"/>
          <p:cNvSpPr/>
          <p:nvPr/>
        </p:nvSpPr>
        <p:spPr>
          <a:xfrm rot="21130458">
            <a:off x="1955800" y="5207000"/>
            <a:ext cx="2317750" cy="1239838"/>
          </a:xfrm>
          <a:prstGeom prst="cloudCallout">
            <a:avLst>
              <a:gd name="adj1" fmla="val 56905"/>
              <a:gd name="adj2" fmla="val -1788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Trạng</a:t>
            </a:r>
            <a:r>
              <a:rPr lang="en-US" i="1" dirty="0"/>
              <a:t> </a:t>
            </a:r>
            <a:r>
              <a:rPr lang="en-US" i="1" dirty="0" err="1"/>
              <a:t>thái</a:t>
            </a:r>
            <a:r>
              <a:rPr lang="en-US" i="1" dirty="0"/>
              <a:t> </a:t>
            </a:r>
            <a:r>
              <a:rPr lang="en-US" i="1" dirty="0" err="1"/>
              <a:t>kết</a:t>
            </a:r>
            <a:r>
              <a:rPr lang="en-US" i="1" dirty="0"/>
              <a:t> </a:t>
            </a:r>
            <a:r>
              <a:rPr lang="en-US" i="1" dirty="0" err="1"/>
              <a:t>quả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</a:p>
          <a:p>
            <a:pPr algn="ctr">
              <a:defRPr/>
            </a:pP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endParaRPr lang="en-US" i="1" dirty="0"/>
          </a:p>
        </p:txBody>
      </p:sp>
      <p:sp>
        <p:nvSpPr>
          <p:cNvPr id="13" name="Cloud Callout 12"/>
          <p:cNvSpPr/>
          <p:nvPr/>
        </p:nvSpPr>
        <p:spPr>
          <a:xfrm rot="21130458">
            <a:off x="1471612" y="2355851"/>
            <a:ext cx="3286126" cy="1700213"/>
          </a:xfrm>
          <a:prstGeom prst="cloudCallout">
            <a:avLst>
              <a:gd name="adj1" fmla="val 36014"/>
              <a:gd name="adj2" fmla="val 648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Trạng</a:t>
            </a:r>
            <a:r>
              <a:rPr lang="en-US" i="1" dirty="0"/>
              <a:t> </a:t>
            </a:r>
            <a:r>
              <a:rPr lang="en-US" i="1" dirty="0" err="1"/>
              <a:t>thái</a:t>
            </a:r>
            <a:r>
              <a:rPr lang="en-US" i="1" dirty="0"/>
              <a:t> </a:t>
            </a:r>
            <a:r>
              <a:rPr lang="en-US" i="1" dirty="0" err="1"/>
              <a:t>kết</a:t>
            </a:r>
            <a:r>
              <a:rPr lang="en-US" i="1" dirty="0"/>
              <a:t> </a:t>
            </a:r>
            <a:r>
              <a:rPr lang="en-US" i="1" dirty="0" err="1"/>
              <a:t>quả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nhưng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mạnh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</a:t>
            </a:r>
            <a:r>
              <a:rPr lang="en-US" i="1" dirty="0" err="1"/>
              <a:t>chủ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</a:p>
          <a:p>
            <a:pPr algn="ctr">
              <a:defRPr/>
            </a:pPr>
            <a:r>
              <a:rPr lang="en-US" i="1" dirty="0" err="1"/>
              <a:t>thực</a:t>
            </a:r>
            <a:r>
              <a:rPr lang="en-US" i="1" dirty="0"/>
              <a:t> </a:t>
            </a:r>
            <a:r>
              <a:rPr lang="en-US" i="1" dirty="0" err="1"/>
              <a:t>hiện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94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87424" y="2673350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Cách đọc chữ Hán kia là gì?.</a:t>
            </a:r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7424" y="3727450"/>
            <a:ext cx="419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Hãy chỉ cho tôi cách đọc chữ Hán kia.</a:t>
            </a:r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66787" y="4953000"/>
            <a:ext cx="419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Chữ Hán kia </a:t>
            </a:r>
            <a:r>
              <a:rPr lang="en-US" altLang="ja-JP" sz="2000">
                <a:solidFill>
                  <a:srgbClr val="FF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đọc là gì</a:t>
            </a:r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?</a:t>
            </a:r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6788" y="4484689"/>
            <a:ext cx="8402637" cy="522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あの漢字は　何と　読みますか／読むんですか。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624" y="2205038"/>
            <a:ext cx="4821238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あの漢字の　読み方は　何ですか。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7424" y="3348038"/>
            <a:ext cx="5943600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あの漢字の　読み方を　教えてください。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82624" y="5715000"/>
            <a:ext cx="10668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HGMaruGothicMPRO" pitchFamily="49" charset="-128"/>
                <a:ea typeface="HGMaruGothicMPRO" pitchFamily="49" charset="-128"/>
              </a:rPr>
              <a:t>答え</a:t>
            </a:r>
            <a:endParaRPr lang="en-US" dirty="0">
              <a:latin typeface="HGMaruGothicMPRO" pitchFamily="49" charset="-128"/>
              <a:ea typeface="HGMaruGothicMPRO" pitchFamily="49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01824" y="5800063"/>
            <a:ext cx="75438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「たべほうだい」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と　読みま</a:t>
            </a: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す／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読むんです。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21175800">
            <a:off x="430263" y="71438"/>
            <a:ext cx="1997075" cy="107791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3200" dirty="0" err="1">
                <a:solidFill>
                  <a:srgbClr val="FFFFFF"/>
                </a:solidFill>
                <a:latin typeface="Tahoma" charset="0"/>
                <a:cs typeface="Tahoma" charset="0"/>
              </a:rPr>
              <a:t>Hỏi</a:t>
            </a:r>
            <a:r>
              <a:rPr lang="en-US" altLang="ja-JP" sz="3200" dirty="0">
                <a:solidFill>
                  <a:srgbClr val="FFFFFF"/>
                </a:solidFill>
                <a:latin typeface="Tahoma" charset="0"/>
                <a:cs typeface="Tahoma" charset="0"/>
              </a:rPr>
              <a:t> </a:t>
            </a:r>
          </a:p>
          <a:p>
            <a:pPr algn="ctr" eaLnBrk="1" hangingPunct="1">
              <a:defRPr/>
            </a:pPr>
            <a:r>
              <a:rPr lang="en-US" altLang="ja-JP" sz="3200" dirty="0" err="1">
                <a:solidFill>
                  <a:srgbClr val="FFFFFF"/>
                </a:solidFill>
                <a:latin typeface="Tahoma" charset="0"/>
                <a:cs typeface="Tahoma" charset="0"/>
              </a:rPr>
              <a:t>cách</a:t>
            </a:r>
            <a:r>
              <a:rPr lang="en-US" altLang="ja-JP" sz="3200" dirty="0">
                <a:solidFill>
                  <a:srgbClr val="FFFFFF"/>
                </a:solidFill>
                <a:latin typeface="Tahoma" charset="0"/>
                <a:cs typeface="Tahoma" charset="0"/>
              </a:rPr>
              <a:t> </a:t>
            </a:r>
            <a:r>
              <a:rPr lang="en-US" altLang="ja-JP" sz="3200" dirty="0" err="1">
                <a:solidFill>
                  <a:srgbClr val="FFFFFF"/>
                </a:solidFill>
                <a:latin typeface="Tahoma" charset="0"/>
                <a:cs typeface="Tahoma" charset="0"/>
              </a:rPr>
              <a:t>đọc</a:t>
            </a:r>
            <a:endParaRPr lang="en-US" sz="3200" dirty="0">
              <a:solidFill>
                <a:srgbClr val="FFFFFF"/>
              </a:solidFill>
              <a:latin typeface="Tahoma" charset="0"/>
              <a:ea typeface="ＭＳ Ｐゴシック" pitchFamily="34" charset="-128"/>
              <a:cs typeface="Tahom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21085812">
            <a:off x="906512" y="1136651"/>
            <a:ext cx="2051050" cy="107791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3200">
                <a:solidFill>
                  <a:srgbClr val="FFFFFF"/>
                </a:solidFill>
                <a:latin typeface="Tahoma" charset="0"/>
                <a:cs typeface="Tahoma" charset="0"/>
              </a:rPr>
              <a:t>Hỏi </a:t>
            </a:r>
          </a:p>
          <a:p>
            <a:pPr algn="ctr" eaLnBrk="1" hangingPunct="1">
              <a:defRPr/>
            </a:pPr>
            <a:r>
              <a:rPr lang="en-US" altLang="ja-JP" sz="3200">
                <a:solidFill>
                  <a:srgbClr val="FFFFFF"/>
                </a:solidFill>
                <a:latin typeface="Tahoma" charset="0"/>
                <a:cs typeface="Tahoma" charset="0"/>
              </a:rPr>
              <a:t>ý nghĩa</a:t>
            </a:r>
            <a:endParaRPr lang="en-US" sz="3200">
              <a:solidFill>
                <a:srgbClr val="FFFFFF"/>
              </a:solidFill>
              <a:latin typeface="Tahoma" charset="0"/>
              <a:ea typeface="ＭＳ Ｐゴシック" pitchFamily="34" charset="-128"/>
              <a:cs typeface="Tahom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237899">
            <a:off x="2035224" y="547689"/>
            <a:ext cx="6934200" cy="5222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～は　何と　読みますか／読むんですか。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 rot="304987">
            <a:off x="2644823" y="1404465"/>
            <a:ext cx="52578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～は　どういう　意味ですか。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73424" y="4414839"/>
            <a:ext cx="5486400" cy="6683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87424" y="2682875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Ý nghĩa của chữ Hán kia là gì?.</a:t>
            </a:r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7424" y="3735388"/>
            <a:ext cx="419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Hãy chỉ cho tôi ý nghĩa của chữ Hán kia.</a:t>
            </a:r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6787" y="4962525"/>
            <a:ext cx="419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Chữ Hán kia </a:t>
            </a:r>
            <a:r>
              <a:rPr lang="en-US" altLang="ja-JP" sz="2000">
                <a:solidFill>
                  <a:srgbClr val="FF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nghĩa là gì</a:t>
            </a:r>
            <a:r>
              <a:rPr lang="en-US" altLang="ja-JP" sz="2000">
                <a:latin typeface="Calibri" panose="020F0502020204030204" pitchFamily="34" charset="0"/>
                <a:cs typeface="Tahoma" panose="020B0604030504040204" pitchFamily="34" charset="0"/>
              </a:rPr>
              <a:t>?</a:t>
            </a:r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224" y="4494214"/>
            <a:ext cx="7335838" cy="522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あの漢字は　どういう　意味　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3624" y="2214563"/>
            <a:ext cx="4821238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あの漢字の　意味は　何ですか。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7424" y="3357563"/>
            <a:ext cx="5943600" cy="4619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あの漢字の　意味を　教えてください。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282624" y="5724525"/>
            <a:ext cx="10668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HGMaruGothicMPRO" pitchFamily="49" charset="-128"/>
                <a:ea typeface="HGMaruGothicMPRO" pitchFamily="49" charset="-128"/>
              </a:rPr>
              <a:t>答え</a:t>
            </a:r>
            <a:endParaRPr lang="en-US" dirty="0">
              <a:latin typeface="HGMaruGothicMPRO" pitchFamily="49" charset="-128"/>
              <a:ea typeface="HGMaruGothicMPRO" pitchFamily="49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01824" y="5810251"/>
            <a:ext cx="75438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「いくら食べてもいい」とい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う　意味です。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6225" y="2030413"/>
            <a:ext cx="95567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いみ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16225" y="3190875"/>
            <a:ext cx="955675" cy="369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いみ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075038" y="4410075"/>
            <a:ext cx="2541587" cy="66833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283379" y="5782274"/>
            <a:ext cx="2563684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2" descr="Kết quả hình ảnh cho 食べ放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2" y="1373641"/>
            <a:ext cx="3711682" cy="3933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8285512" y="1643274"/>
            <a:ext cx="3813858" cy="114010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17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repeatCount="indefinite" fill="hold" grpId="0" nodeType="after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8" grpId="0"/>
      <p:bldP spid="38" grpId="1"/>
      <p:bldP spid="39" grpId="0"/>
      <p:bldP spid="39" grpId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21" grpId="0" animBg="1"/>
      <p:bldP spid="21" grpId="1" animBg="1"/>
      <p:bldP spid="44" grpId="0" animBg="1"/>
      <p:bldP spid="44" grpId="1" animBg="1"/>
      <p:bldP spid="45" grpId="0" animBg="1"/>
      <p:bldP spid="46" grpId="0" animBg="1"/>
      <p:bldP spid="47" grpId="0" animBg="1"/>
      <p:bldP spid="22" grpId="0" animBg="1"/>
      <p:bldP spid="22" grpId="1" animBg="1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2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60259" y="955998"/>
            <a:ext cx="5718175" cy="523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「たちいりきんし」と　読みます。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259" y="1806617"/>
            <a:ext cx="738010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「入ってはいけません」とい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う　意味です。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0061" y="4381530"/>
            <a:ext cx="5718175" cy="523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「せいりせいとん」と　読みます。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983" y="5038846"/>
            <a:ext cx="8647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「きれいに　かたづ</a:t>
            </a: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けましょう」とい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う　意味です。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9" y="176212"/>
            <a:ext cx="2851490" cy="3290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078" y="3081338"/>
            <a:ext cx="3124261" cy="3124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29" y="97570"/>
            <a:ext cx="2627393" cy="96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3880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21072448">
            <a:off x="1979762" y="362295"/>
            <a:ext cx="3978541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MẪU CÂU THỂ HIỆN </a:t>
            </a:r>
            <a:b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SỰ MIÊU TẢ SỰ PHÁN ĐOÁN DỰA VÀO CÁI NHÌN BÊN NGOÀI</a:t>
            </a:r>
          </a:p>
        </p:txBody>
      </p:sp>
      <p:sp>
        <p:nvSpPr>
          <p:cNvPr id="3" name="Rounded Rectangle 2"/>
          <p:cNvSpPr/>
          <p:nvPr/>
        </p:nvSpPr>
        <p:spPr>
          <a:xfrm rot="280250">
            <a:off x="7010400" y="381000"/>
            <a:ext cx="3124200" cy="990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b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Adj</a:t>
            </a:r>
            <a:r>
              <a:rPr lang="en-US" altLang="ja-JP" sz="36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 </a:t>
            </a:r>
            <a:r>
              <a:rPr lang="ja-JP" altLang="en-US" sz="36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そうです</a:t>
            </a:r>
            <a:endParaRPr lang="en-US" sz="3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5410200" y="1651000"/>
            <a:ext cx="316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ngon /  Trông ngon.</a:t>
            </a:r>
          </a:p>
        </p:txBody>
      </p:sp>
      <p:sp>
        <p:nvSpPr>
          <p:cNvPr id="8" name="Rounded Rectangle 7"/>
          <p:cNvSpPr/>
          <p:nvPr/>
        </p:nvSpPr>
        <p:spPr>
          <a:xfrm rot="452849">
            <a:off x="5484731" y="103500"/>
            <a:ext cx="1257174" cy="6096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với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TÍNH TỪ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5672">
            <a:off x="2287649" y="1447799"/>
            <a:ext cx="3067050" cy="204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5449888" y="1981200"/>
            <a:ext cx="3922712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おいしそうです。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52" name="TextBox 11"/>
          <p:cNvSpPr txBox="1">
            <a:spLocks noChangeArrowheads="1"/>
          </p:cNvSpPr>
          <p:nvPr/>
        </p:nvSpPr>
        <p:spPr bwMode="auto">
          <a:xfrm>
            <a:off x="2057400" y="3543787"/>
            <a:ext cx="316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đắt /  Trông đắt.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9001" y="3162787"/>
            <a:ext cx="3922713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たかそうです。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54" name="TextBox 13"/>
          <p:cNvSpPr txBox="1">
            <a:spLocks noChangeArrowheads="1"/>
          </p:cNvSpPr>
          <p:nvPr/>
        </p:nvSpPr>
        <p:spPr bwMode="auto">
          <a:xfrm>
            <a:off x="2057400" y="4534387"/>
            <a:ext cx="381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đơn giản /  Trông đơn giản.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69001" y="4229587"/>
            <a:ext cx="3922713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かんたんそうです。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56" name="TextBox 15"/>
          <p:cNvSpPr txBox="1">
            <a:spLocks noChangeArrowheads="1"/>
          </p:cNvSpPr>
          <p:nvPr/>
        </p:nvSpPr>
        <p:spPr bwMode="auto">
          <a:xfrm>
            <a:off x="2071688" y="5601187"/>
            <a:ext cx="316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rỗi rãi /  Trông rỗi rãi.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83288" y="5296387"/>
            <a:ext cx="3922712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ひまそうです。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975476" y="2209800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339014" y="3346937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678739" y="4415325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366001" y="5482125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Cloud Callout 13"/>
          <p:cNvSpPr/>
          <p:nvPr/>
        </p:nvSpPr>
        <p:spPr>
          <a:xfrm rot="432610">
            <a:off x="7553326" y="1738314"/>
            <a:ext cx="3076575" cy="1552575"/>
          </a:xfrm>
          <a:prstGeom prst="cloudCallout">
            <a:avLst>
              <a:gd name="adj1" fmla="val -32448"/>
              <a:gd name="adj2" fmla="val -6566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Có</a:t>
            </a:r>
            <a:r>
              <a:rPr lang="en-US" sz="2400" i="1" dirty="0"/>
              <a:t> </a:t>
            </a:r>
            <a:r>
              <a:rPr lang="en-US" sz="2400" i="1" dirty="0" err="1"/>
              <a:t>vẻ</a:t>
            </a:r>
            <a:endParaRPr lang="en-US" sz="2400" i="1" dirty="0"/>
          </a:p>
          <a:p>
            <a:pPr algn="ctr">
              <a:defRPr/>
            </a:pPr>
            <a:r>
              <a:rPr lang="en-US" sz="2400" i="1" dirty="0" err="1"/>
              <a:t>Trông</a:t>
            </a:r>
            <a:r>
              <a:rPr lang="en-US" sz="2400" i="1" dirty="0"/>
              <a:t> </a:t>
            </a:r>
            <a:r>
              <a:rPr lang="en-US" sz="2400" i="1" dirty="0" err="1"/>
              <a:t>có</a:t>
            </a:r>
            <a:r>
              <a:rPr lang="en-US" sz="2400" i="1" dirty="0"/>
              <a:t> </a:t>
            </a:r>
            <a:r>
              <a:rPr lang="en-US" sz="2400" i="1" dirty="0" err="1"/>
              <a:t>vẻ</a:t>
            </a:r>
            <a:endParaRPr lang="en-US" sz="2400" i="1" dirty="0"/>
          </a:p>
        </p:txBody>
      </p:sp>
      <p:sp>
        <p:nvSpPr>
          <p:cNvPr id="19" name="Rounded Rectangle 18"/>
          <p:cNvSpPr/>
          <p:nvPr/>
        </p:nvSpPr>
        <p:spPr>
          <a:xfrm>
            <a:off x="860606" y="1392821"/>
            <a:ext cx="10300060" cy="533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656123" y="2002421"/>
            <a:ext cx="8763000" cy="121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Ý </a:t>
            </a:r>
            <a:r>
              <a:rPr lang="en-US" sz="2400" dirty="0" err="1"/>
              <a:t>nghĩa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phán</a:t>
            </a:r>
            <a:r>
              <a:rPr lang="en-US" sz="2400" dirty="0"/>
              <a:t> </a:t>
            </a:r>
            <a:r>
              <a:rPr lang="en-US" sz="2400" dirty="0" err="1"/>
              <a:t>đoán</a:t>
            </a:r>
            <a:r>
              <a:rPr lang="en-US" sz="2400" dirty="0"/>
              <a:t>, </a:t>
            </a:r>
            <a:r>
              <a:rPr lang="en-US" sz="2400" dirty="0" err="1"/>
              <a:t>suy</a:t>
            </a:r>
            <a:r>
              <a:rPr lang="en-US" sz="2400" dirty="0"/>
              <a:t> </a:t>
            </a:r>
            <a:r>
              <a:rPr lang="en-US" sz="2400" dirty="0" err="1"/>
              <a:t>đoán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ý “</a:t>
            </a:r>
            <a:r>
              <a:rPr lang="en-US" sz="2400" dirty="0" err="1"/>
              <a:t>tôi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tôi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nghĩ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”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675298" y="3558171"/>
            <a:ext cx="6726238" cy="18557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: 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algn="ctr">
              <a:defRPr/>
            </a:pPr>
            <a:endParaRPr lang="en-US" sz="2400" dirty="0" err="1"/>
          </a:p>
        </p:txBody>
      </p:sp>
      <p:sp>
        <p:nvSpPr>
          <p:cNvPr id="24" name="Rounded Rectangle 23"/>
          <p:cNvSpPr/>
          <p:nvPr/>
        </p:nvSpPr>
        <p:spPr>
          <a:xfrm>
            <a:off x="3131705" y="3966592"/>
            <a:ext cx="22860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Adj</a:t>
            </a: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-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い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968423" y="4312956"/>
            <a:ext cx="2954482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そうです／だ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4386624" y="3761371"/>
            <a:ext cx="574675" cy="1143000"/>
          </a:xfrm>
          <a:prstGeom prst="mathMultiply">
            <a:avLst>
              <a:gd name="adj1" fmla="val 9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138633" y="4676638"/>
            <a:ext cx="22860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Adj</a:t>
            </a: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-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な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8" name="Multiply 27"/>
          <p:cNvSpPr/>
          <p:nvPr/>
        </p:nvSpPr>
        <p:spPr>
          <a:xfrm>
            <a:off x="4365987" y="4472571"/>
            <a:ext cx="574675" cy="1143000"/>
          </a:xfrm>
          <a:prstGeom prst="mathMultiply">
            <a:avLst>
              <a:gd name="adj1" fmla="val 9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26905" y="5673878"/>
            <a:ext cx="1538364" cy="4849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Chú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ý: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673961" y="5521909"/>
            <a:ext cx="1365250" cy="393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いい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475774" y="5521909"/>
            <a:ext cx="2981325" cy="393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よさそうです／だ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673961" y="6026735"/>
            <a:ext cx="1365250" cy="3952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～ない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75774" y="6026735"/>
            <a:ext cx="2981325" cy="3952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～なさそうです／だ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759687" y="1137235"/>
            <a:ext cx="2555875" cy="6365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TỔNG HỢP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115412" y="5736222"/>
            <a:ext cx="293687" cy="50641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5504224" y="4332871"/>
            <a:ext cx="384175" cy="5715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7413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9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4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11" grpId="0" animBg="1"/>
      <p:bldP spid="6152" grpId="0"/>
      <p:bldP spid="13" grpId="0" animBg="1"/>
      <p:bldP spid="6154" grpId="0"/>
      <p:bldP spid="15" grpId="0" animBg="1"/>
      <p:bldP spid="6156" grpId="0"/>
      <p:bldP spid="17" grpId="0" animBg="1"/>
      <p:bldP spid="4" grpId="0" animBg="1"/>
      <p:bldP spid="16" grpId="0" animBg="1"/>
      <p:bldP spid="20" grpId="0" animBg="1"/>
      <p:bldP spid="21" grpId="0" animBg="1"/>
      <p:bldP spid="14" grpId="0" animBg="1"/>
      <p:bldP spid="19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8609" y="2674288"/>
            <a:ext cx="6327775" cy="523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「ずじょうちゅうい」と　読みます。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610" y="3291298"/>
            <a:ext cx="788097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「頭の上に注意してください」という意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味です。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0846" y="4957518"/>
            <a:ext cx="604873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「てんないき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んえん」と　読みます。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258" y="5576643"/>
            <a:ext cx="943292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「店の中でタ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バコ</a:t>
            </a: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をすってはいけない」という意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味です。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9" y="204788"/>
            <a:ext cx="4562034" cy="2376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213" y="2674288"/>
            <a:ext cx="4071787" cy="2882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29" y="97570"/>
            <a:ext cx="2627393" cy="96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228327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194" y="2211300"/>
            <a:ext cx="632777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私はサッカー（　　　）します。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9430" y="3137275"/>
            <a:ext cx="82446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私は体育館（　　　）サッカー（　　　）します。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9428" y="4062595"/>
            <a:ext cx="1069265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私は</a:t>
            </a:r>
            <a:r>
              <a:rPr lang="en-US" altLang="ja-JP" sz="2800" dirty="0" smtClean="0">
                <a:latin typeface="NtMotoyaKyotai" pitchFamily="18" charset="-128"/>
                <a:ea typeface="NtMotoyaKyotai" pitchFamily="18" charset="-128"/>
              </a:rPr>
              <a:t>5</a:t>
            </a: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時（　　　）体育館（　　　）サッカー（　　　）します。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429" y="4987915"/>
            <a:ext cx="632900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latin typeface="NtMotoyaKyotai" pitchFamily="18" charset="-128"/>
                <a:ea typeface="NtMotoyaKyotai" pitchFamily="18" charset="-128"/>
              </a:rPr>
              <a:t>私はサンドイッチ（　　　）します。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Pentagon 5"/>
          <p:cNvSpPr/>
          <p:nvPr/>
        </p:nvSpPr>
        <p:spPr>
          <a:xfrm rot="21399712">
            <a:off x="1735605" y="410997"/>
            <a:ext cx="4284950" cy="141213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N</a:t>
            </a:r>
            <a:r>
              <a:rPr lang="ja-JP" altLang="en-US" sz="40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　　</a:t>
            </a:r>
            <a:r>
              <a:rPr lang="ja-JP" altLang="en-US" sz="80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　に</a:t>
            </a:r>
            <a:r>
              <a:rPr lang="ja-JP" altLang="en-US" sz="40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　　します</a:t>
            </a:r>
            <a:endParaRPr lang="en-US" sz="40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5779" y="2211300"/>
            <a:ext cx="54165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を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0310" y="3136620"/>
            <a:ext cx="54165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を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8887" y="3136620"/>
            <a:ext cx="54165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で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73748" y="4061940"/>
            <a:ext cx="106477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から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2720" y="4061940"/>
            <a:ext cx="54165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で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4143" y="4061939"/>
            <a:ext cx="54165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を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8926" y="4987915"/>
            <a:ext cx="62503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に</a:t>
            </a:r>
            <a:endParaRPr lang="en-US" sz="28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 rot="21381518">
            <a:off x="6030409" y="363019"/>
            <a:ext cx="4334719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Chọn</a:t>
            </a:r>
            <a:r>
              <a:rPr lang="en-US" sz="2800" dirty="0" smtClean="0"/>
              <a:t> (</a:t>
            </a:r>
            <a:r>
              <a:rPr lang="en-US" sz="2800" dirty="0" err="1" smtClean="0"/>
              <a:t>cái</a:t>
            </a:r>
            <a:r>
              <a:rPr lang="en-US" sz="2800" dirty="0" smtClean="0"/>
              <a:t> </a:t>
            </a:r>
            <a:r>
              <a:rPr lang="en-US" sz="2800" dirty="0" err="1" smtClean="0"/>
              <a:t>gì</a:t>
            </a:r>
            <a:r>
              <a:rPr lang="en-US" sz="2800" dirty="0" smtClean="0"/>
              <a:t>)</a:t>
            </a:r>
          </a:p>
          <a:p>
            <a:pPr algn="ctr"/>
            <a:r>
              <a:rPr lang="en-US" sz="2800" b="1" dirty="0" err="1" smtClean="0"/>
              <a:t>Quyết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định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là</a:t>
            </a:r>
            <a:r>
              <a:rPr lang="en-US" sz="2800" b="1" dirty="0" smtClean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cái</a:t>
            </a:r>
            <a:r>
              <a:rPr lang="en-US" sz="2800" dirty="0" smtClean="0"/>
              <a:t> </a:t>
            </a:r>
            <a:r>
              <a:rPr lang="en-US" sz="2800" dirty="0" err="1" smtClean="0"/>
              <a:t>gì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874613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  <p:bldP spid="8" grpId="0"/>
      <p:bldP spid="9" grpId="0"/>
      <p:bldP spid="12" grpId="0"/>
      <p:bldP spid="13" grpId="0"/>
      <p:bldP spid="14" grpId="0"/>
      <p:bldP spid="15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112">
            <a:off x="1894983" y="1920077"/>
            <a:ext cx="1509663" cy="1138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33800" y="19050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uống 1 cốc bia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112">
            <a:off x="2504690" y="2704250"/>
            <a:ext cx="1258887" cy="1138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112">
            <a:off x="1591600" y="2768653"/>
            <a:ext cx="1159368" cy="1138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112">
            <a:off x="1593449" y="3877503"/>
            <a:ext cx="1310022" cy="1138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112">
            <a:off x="2506997" y="3950993"/>
            <a:ext cx="1159203" cy="1138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03638" y="31242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uống 5 cốc bia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33800" y="43434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Bây giờ trở nên đau đầu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191000" y="56388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uống </a:t>
            </a:r>
            <a:r>
              <a:rPr lang="en-US" altLang="en-US">
                <a:solidFill>
                  <a:srgbClr val="FF0000"/>
                </a:solidFill>
              </a:rPr>
              <a:t>nhiều quá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3800" y="2286000"/>
            <a:ext cx="5715000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ビールを　いっぱい　飲みました。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733800" y="3557588"/>
            <a:ext cx="5715000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ビールを　５はい　飲みました。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03638" y="4751388"/>
            <a:ext cx="5715000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頭が　痛く　なりました。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038600" y="6019800"/>
            <a:ext cx="5715000" cy="685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ビールを　飲みすぎました。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 rot="576902">
            <a:off x="6649884" y="521110"/>
            <a:ext cx="3437603" cy="990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Ｖすぎる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21192471">
            <a:off x="1992314" y="384175"/>
            <a:ext cx="3646487" cy="113188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THỂ HIỆN </a:t>
            </a:r>
            <a:b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SỰ VƯỢT QUÁ MỨC ĐỘ</a:t>
            </a:r>
          </a:p>
        </p:txBody>
      </p:sp>
      <p:sp>
        <p:nvSpPr>
          <p:cNvPr id="17" name="Rounded Rectangle 16"/>
          <p:cNvSpPr/>
          <p:nvPr/>
        </p:nvSpPr>
        <p:spPr>
          <a:xfrm rot="452849">
            <a:off x="5252834" y="128258"/>
            <a:ext cx="1257174" cy="6096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với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defRPr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ĐỘNG TỪ</a:t>
            </a:r>
          </a:p>
        </p:txBody>
      </p:sp>
      <p:sp>
        <p:nvSpPr>
          <p:cNvPr id="18" name="Freeform 10"/>
          <p:cNvSpPr>
            <a:spLocks/>
          </p:cNvSpPr>
          <p:nvPr/>
        </p:nvSpPr>
        <p:spPr bwMode="gray">
          <a:xfrm rot="3146742" flipH="1">
            <a:off x="2762251" y="4740276"/>
            <a:ext cx="1603375" cy="179705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2178051" y="1827214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775075" y="1787525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ăn 1 cái kem.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744913" y="3019425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ăn 7 cái kem.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775075" y="4225925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Bây giờ trở nên đau bụng.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775075" y="5521325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ăn </a:t>
            </a:r>
            <a:r>
              <a:rPr lang="en-US" altLang="en-US">
                <a:solidFill>
                  <a:srgbClr val="FF0000"/>
                </a:solidFill>
              </a:rPr>
              <a:t>nhiều quá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775075" y="2168525"/>
            <a:ext cx="6751638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アイスクリームを　１個　食べました。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75075" y="3400425"/>
            <a:ext cx="6751638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アイスクリームを　７個　食べました。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744913" y="4633913"/>
            <a:ext cx="6324600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おなかが　痛く　なりました。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592513" y="5902325"/>
            <a:ext cx="7027862" cy="774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アイスクリームを　食べすぎました。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1720851" y="2687639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2466976" y="2968626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1724026" y="3830639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2520951" y="4246564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1711326" y="5070476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23100">
            <a:off x="2503489" y="5467351"/>
            <a:ext cx="11144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Freeform 10"/>
          <p:cNvSpPr>
            <a:spLocks/>
          </p:cNvSpPr>
          <p:nvPr/>
        </p:nvSpPr>
        <p:spPr bwMode="gray">
          <a:xfrm rot="3491631" flipH="1">
            <a:off x="2466976" y="4813301"/>
            <a:ext cx="1604962" cy="1798637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513013" y="51435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uống </a:t>
            </a:r>
            <a:r>
              <a:rPr lang="en-US" altLang="en-US">
                <a:solidFill>
                  <a:srgbClr val="FF0000"/>
                </a:solidFill>
              </a:rPr>
              <a:t>nhiều quá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360613" y="5524500"/>
            <a:ext cx="57150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ビールを　飲みすぎました。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465388" y="3390900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đã ăn </a:t>
            </a:r>
            <a:r>
              <a:rPr lang="en-US" altLang="en-US">
                <a:solidFill>
                  <a:srgbClr val="FF0000"/>
                </a:solidFill>
              </a:rPr>
              <a:t>nhiều quá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282826" y="3771900"/>
            <a:ext cx="7027863" cy="774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アイスクリームを　食べすぎました。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942014" y="3848100"/>
            <a:ext cx="3076575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568826" y="5676900"/>
            <a:ext cx="3076575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73647" y="1712914"/>
            <a:ext cx="10463756" cy="1819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2181225" y="1936750"/>
            <a:ext cx="3659188" cy="1371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dirty="0"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ます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296025" y="1936750"/>
            <a:ext cx="3659188" cy="1371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dirty="0">
                <a:latin typeface="NtMotoyaKyotai" pitchFamily="18" charset="-128"/>
                <a:ea typeface="NtMotoyaKyotai" pitchFamily="18" charset="-128"/>
              </a:rPr>
              <a:t>すぎる</a:t>
            </a:r>
            <a:endParaRPr lang="en-US" sz="8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4" name="Plus 43"/>
          <p:cNvSpPr/>
          <p:nvPr/>
        </p:nvSpPr>
        <p:spPr>
          <a:xfrm>
            <a:off x="5915025" y="2317750"/>
            <a:ext cx="325438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Multiply 44"/>
          <p:cNvSpPr/>
          <p:nvPr/>
        </p:nvSpPr>
        <p:spPr>
          <a:xfrm rot="304464">
            <a:off x="3699695" y="1555435"/>
            <a:ext cx="1113504" cy="2286000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Pentagon 45"/>
          <p:cNvSpPr/>
          <p:nvPr/>
        </p:nvSpPr>
        <p:spPr>
          <a:xfrm rot="21311537">
            <a:off x="1706564" y="3632200"/>
            <a:ext cx="5818187" cy="833438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Sau khi kết hợp,</a:t>
            </a:r>
            <a:b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ja-JP" alt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「Ｖすぎる」</a:t>
            </a: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trở thành 1 động từ nhóm II</a:t>
            </a:r>
          </a:p>
        </p:txBody>
      </p:sp>
      <p:sp>
        <p:nvSpPr>
          <p:cNvPr id="47" name="Pentagon 46"/>
          <p:cNvSpPr/>
          <p:nvPr/>
        </p:nvSpPr>
        <p:spPr>
          <a:xfrm rot="21311537">
            <a:off x="1660526" y="4435476"/>
            <a:ext cx="9020175" cy="906463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Thể hiện ý một hành động, một trạng thái nào đó vượt quá mức độ giới hạn của nó. Vì vậy, hầu hết các trường hợp đều được dùng với ý không tốt</a:t>
            </a:r>
          </a:p>
        </p:txBody>
      </p:sp>
      <p:sp>
        <p:nvSpPr>
          <p:cNvPr id="48" name="Pentagon 47"/>
          <p:cNvSpPr/>
          <p:nvPr/>
        </p:nvSpPr>
        <p:spPr>
          <a:xfrm rot="21311537">
            <a:off x="2382839" y="5470525"/>
            <a:ext cx="7826375" cy="99695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Hay được dùng theo dạng: </a:t>
            </a:r>
            <a:b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biến đổi thành mẫu </a:t>
            </a:r>
            <a:r>
              <a:rPr lang="ja-JP" alt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「Ｖすぎて」</a:t>
            </a:r>
            <a:r>
              <a:rPr lang="en-US" altLang="ja-JP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(thể hiện lý do)</a:t>
            </a:r>
            <a:r>
              <a:rPr lang="en-US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và đi ở vế sau là ĐỘNG TỪ KHẢ NĂNG, TỰ ĐỘNG TỪ hay TÍNH TỪ chỉ trạng thái</a:t>
            </a:r>
          </a:p>
        </p:txBody>
      </p:sp>
    </p:spTree>
    <p:extLst>
      <p:ext uri="{BB962C8B-B14F-4D97-AF65-F5344CB8AC3E}">
        <p14:creationId xmlns:p14="http://schemas.microsoft.com/office/powerpoint/2010/main" val="1412350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 nodeType="clickPar">
                      <p:stCondLst>
                        <p:cond delay="indefinite"/>
                      </p:stCondLst>
                      <p:childTnLst>
                        <p:par>
                          <p:cTn id="3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 nodeType="clickPar">
                      <p:stCondLst>
                        <p:cond delay="indefinite"/>
                      </p:stCondLst>
                      <p:childTnLst>
                        <p:par>
                          <p:cTn id="4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 nodeType="clickPar">
                      <p:stCondLst>
                        <p:cond delay="indefinite"/>
                      </p:stCondLst>
                      <p:childTnLst>
                        <p:par>
                          <p:cTn id="4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 nodeType="clickPar">
                      <p:stCondLst>
                        <p:cond delay="indefinite"/>
                      </p:stCondLst>
                      <p:childTnLst>
                        <p:par>
                          <p:cTn id="4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0" grpId="0"/>
      <p:bldP spid="10" grpId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222880" y="163598"/>
            <a:ext cx="3509384" cy="609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DARLING" pitchFamily="2" charset="0"/>
              </a:rPr>
              <a:t>PRACTICE</a:t>
            </a:r>
          </a:p>
        </p:txBody>
      </p:sp>
      <p:sp>
        <p:nvSpPr>
          <p:cNvPr id="5123" name="TextBox 29"/>
          <p:cNvSpPr txBox="1">
            <a:spLocks noChangeArrowheads="1"/>
          </p:cNvSpPr>
          <p:nvPr/>
        </p:nvSpPr>
        <p:spPr bwMode="auto">
          <a:xfrm>
            <a:off x="395427" y="1485107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Nhìn, xem</a:t>
            </a:r>
          </a:p>
        </p:txBody>
      </p:sp>
      <p:sp>
        <p:nvSpPr>
          <p:cNvPr id="5124" name="TextBox 34"/>
          <p:cNvSpPr txBox="1">
            <a:spLocks noChangeArrowheads="1"/>
          </p:cNvSpPr>
          <p:nvPr/>
        </p:nvSpPr>
        <p:spPr bwMode="auto">
          <a:xfrm>
            <a:off x="417652" y="2742881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Làm việc</a:t>
            </a:r>
          </a:p>
        </p:txBody>
      </p:sp>
      <p:sp>
        <p:nvSpPr>
          <p:cNvPr id="5125" name="TextBox 35"/>
          <p:cNvSpPr txBox="1">
            <a:spLocks noChangeArrowheads="1"/>
          </p:cNvSpPr>
          <p:nvPr/>
        </p:nvSpPr>
        <p:spPr bwMode="auto">
          <a:xfrm>
            <a:off x="417652" y="4120147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Sử dụng</a:t>
            </a:r>
          </a:p>
        </p:txBody>
      </p:sp>
      <p:sp>
        <p:nvSpPr>
          <p:cNvPr id="5126" name="TextBox 36"/>
          <p:cNvSpPr txBox="1">
            <a:spLocks noChangeArrowheads="1"/>
          </p:cNvSpPr>
          <p:nvPr/>
        </p:nvSpPr>
        <p:spPr bwMode="auto">
          <a:xfrm>
            <a:off x="414477" y="5407843"/>
            <a:ext cx="137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Đi bộ</a:t>
            </a:r>
          </a:p>
        </p:txBody>
      </p:sp>
      <p:sp>
        <p:nvSpPr>
          <p:cNvPr id="5127" name="TextBox 37"/>
          <p:cNvSpPr txBox="1">
            <a:spLocks noChangeArrowheads="1"/>
          </p:cNvSpPr>
          <p:nvPr/>
        </p:nvSpPr>
        <p:spPr bwMode="auto">
          <a:xfrm>
            <a:off x="5943600" y="1458985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Tập thể dục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0627" y="862807"/>
            <a:ext cx="1767110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見る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0627" y="2106292"/>
            <a:ext cx="176711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働く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90627" y="3510547"/>
            <a:ext cx="176711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使う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0627" y="4809355"/>
            <a:ext cx="176711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歩く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711825" y="885897"/>
            <a:ext cx="19812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運動する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899211" y="1001944"/>
            <a:ext cx="457200" cy="36988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1899211" y="2245429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1899211" y="3649684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1899211" y="4942705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7848600" y="1019247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585011" y="868594"/>
            <a:ext cx="273930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見すぎる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585011" y="2112079"/>
            <a:ext cx="2739303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働きすぎる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585011" y="3516334"/>
            <a:ext cx="2739303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使いすぎる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585011" y="4832578"/>
            <a:ext cx="2739303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歩きすぎる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15350" y="885897"/>
            <a:ext cx="321945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運動しすぎる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9"/>
          <p:cNvSpPr txBox="1">
            <a:spLocks noChangeArrowheads="1"/>
          </p:cNvSpPr>
          <p:nvPr/>
        </p:nvSpPr>
        <p:spPr bwMode="auto">
          <a:xfrm>
            <a:off x="3023161" y="1502005"/>
            <a:ext cx="238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Nhìn, xem</a:t>
            </a:r>
            <a:r>
              <a:rPr lang="ja-JP" altLang="en-US"/>
              <a:t> </a:t>
            </a:r>
            <a:r>
              <a:rPr lang="en-US" altLang="ja-JP">
                <a:solidFill>
                  <a:srgbClr val="FF0000"/>
                </a:solidFill>
              </a:rPr>
              <a:t>nhiều quá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4" name="TextBox 34"/>
          <p:cNvSpPr txBox="1">
            <a:spLocks noChangeArrowheads="1"/>
          </p:cNvSpPr>
          <p:nvPr/>
        </p:nvSpPr>
        <p:spPr bwMode="auto">
          <a:xfrm>
            <a:off x="3045387" y="2759779"/>
            <a:ext cx="220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Làm việc </a:t>
            </a:r>
            <a:r>
              <a:rPr lang="en-US" altLang="ja-JP">
                <a:solidFill>
                  <a:srgbClr val="FF0000"/>
                </a:solidFill>
              </a:rPr>
              <a:t>nhiều quá</a:t>
            </a:r>
            <a:endParaRPr lang="en-US" altLang="en-US"/>
          </a:p>
        </p:txBody>
      </p:sp>
      <p:sp>
        <p:nvSpPr>
          <p:cNvPr id="25" name="TextBox 35"/>
          <p:cNvSpPr txBox="1">
            <a:spLocks noChangeArrowheads="1"/>
          </p:cNvSpPr>
          <p:nvPr/>
        </p:nvSpPr>
        <p:spPr bwMode="auto">
          <a:xfrm>
            <a:off x="3045387" y="4137048"/>
            <a:ext cx="220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Sử dụng </a:t>
            </a:r>
            <a:r>
              <a:rPr lang="en-US" altLang="ja-JP">
                <a:solidFill>
                  <a:srgbClr val="FF0000"/>
                </a:solidFill>
              </a:rPr>
              <a:t>nhiều quá</a:t>
            </a:r>
            <a:endParaRPr lang="en-US" altLang="en-US"/>
          </a:p>
        </p:txBody>
      </p:sp>
      <p:sp>
        <p:nvSpPr>
          <p:cNvPr id="26" name="TextBox 36"/>
          <p:cNvSpPr txBox="1">
            <a:spLocks noChangeArrowheads="1"/>
          </p:cNvSpPr>
          <p:nvPr/>
        </p:nvSpPr>
        <p:spPr bwMode="auto">
          <a:xfrm>
            <a:off x="3105872" y="5445943"/>
            <a:ext cx="198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Đi bộ</a:t>
            </a:r>
            <a:r>
              <a:rPr lang="en-US" altLang="ja-JP">
                <a:solidFill>
                  <a:srgbClr val="FF0000"/>
                </a:solidFill>
              </a:rPr>
              <a:t> nhiều quá</a:t>
            </a:r>
            <a:endParaRPr lang="en-US" altLang="en-US"/>
          </a:p>
        </p:txBody>
      </p:sp>
      <p:sp>
        <p:nvSpPr>
          <p:cNvPr id="27" name="TextBox 37"/>
          <p:cNvSpPr txBox="1">
            <a:spLocks noChangeArrowheads="1"/>
          </p:cNvSpPr>
          <p:nvPr/>
        </p:nvSpPr>
        <p:spPr bwMode="auto">
          <a:xfrm>
            <a:off x="8797042" y="1522485"/>
            <a:ext cx="3255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dục</a:t>
            </a:r>
            <a:r>
              <a:rPr lang="en-US" altLang="en-US" dirty="0"/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nhiều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quá</a:t>
            </a:r>
            <a:endParaRPr lang="en-US" altLang="en-US" dirty="0"/>
          </a:p>
        </p:txBody>
      </p:sp>
      <p:sp>
        <p:nvSpPr>
          <p:cNvPr id="28" name="TextBox 37"/>
          <p:cNvSpPr txBox="1">
            <a:spLocks noChangeArrowheads="1"/>
          </p:cNvSpPr>
          <p:nvPr/>
        </p:nvSpPr>
        <p:spPr bwMode="auto">
          <a:xfrm>
            <a:off x="5943600" y="2679380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Lo </a:t>
            </a:r>
            <a:r>
              <a:rPr lang="en-US" altLang="en-US" dirty="0" err="1" smtClean="0"/>
              <a:t>lắng</a:t>
            </a:r>
            <a:endParaRPr lang="en-US" alt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11825" y="2106292"/>
            <a:ext cx="19812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心配す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7848600" y="2239642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515350" y="2106292"/>
            <a:ext cx="321945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心配す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TextBox 37"/>
          <p:cNvSpPr txBox="1">
            <a:spLocks noChangeArrowheads="1"/>
          </p:cNvSpPr>
          <p:nvPr/>
        </p:nvSpPr>
        <p:spPr bwMode="auto">
          <a:xfrm>
            <a:off x="8797042" y="2679380"/>
            <a:ext cx="3255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Lo </a:t>
            </a:r>
            <a:r>
              <a:rPr lang="en-US" altLang="en-US" dirty="0" err="1" smtClean="0"/>
              <a:t>lắng</a:t>
            </a:r>
            <a:r>
              <a:rPr lang="en-US" altLang="en-US" dirty="0" smtClean="0"/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quá</a:t>
            </a:r>
            <a:endParaRPr lang="en-US" altLang="en-US" dirty="0"/>
          </a:p>
        </p:txBody>
      </p:sp>
      <p:sp>
        <p:nvSpPr>
          <p:cNvPr id="35" name="TextBox 37"/>
          <p:cNvSpPr txBox="1">
            <a:spLocks noChangeArrowheads="1"/>
          </p:cNvSpPr>
          <p:nvPr/>
        </p:nvSpPr>
        <p:spPr bwMode="auto">
          <a:xfrm>
            <a:off x="5943600" y="4056647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 smtClean="0"/>
              <a:t>Học</a:t>
            </a:r>
            <a:endParaRPr lang="en-US" alt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711825" y="3483559"/>
            <a:ext cx="198120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勉強す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7848600" y="3616909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515350" y="3483559"/>
            <a:ext cx="321945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勉強し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すぎる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4" name="TextBox 37"/>
          <p:cNvSpPr txBox="1">
            <a:spLocks noChangeArrowheads="1"/>
          </p:cNvSpPr>
          <p:nvPr/>
        </p:nvSpPr>
        <p:spPr bwMode="auto">
          <a:xfrm>
            <a:off x="8797042" y="4120147"/>
            <a:ext cx="3255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 smtClean="0"/>
              <a:t>Học</a:t>
            </a:r>
            <a:r>
              <a:rPr lang="en-US" altLang="en-US" dirty="0" smtClean="0"/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nhiều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quá</a:t>
            </a:r>
            <a:endParaRPr lang="en-US" altLang="en-US" dirty="0"/>
          </a:p>
        </p:txBody>
      </p:sp>
      <p:sp>
        <p:nvSpPr>
          <p:cNvPr id="54" name="TextBox 37"/>
          <p:cNvSpPr txBox="1">
            <a:spLocks noChangeArrowheads="1"/>
          </p:cNvSpPr>
          <p:nvPr/>
        </p:nvSpPr>
        <p:spPr bwMode="auto">
          <a:xfrm>
            <a:off x="5943600" y="5379829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 smtClean="0"/>
              <a:t>Mua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sắm</a:t>
            </a:r>
            <a:endParaRPr lang="en-US" alt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5596085" y="4806741"/>
            <a:ext cx="2315218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買い物す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7848600" y="4940091"/>
            <a:ext cx="4572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8515350" y="4806741"/>
            <a:ext cx="3219450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買い物しす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ぎる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8" name="TextBox 37"/>
          <p:cNvSpPr txBox="1">
            <a:spLocks noChangeArrowheads="1"/>
          </p:cNvSpPr>
          <p:nvPr/>
        </p:nvSpPr>
        <p:spPr bwMode="auto">
          <a:xfrm>
            <a:off x="8797042" y="5379829"/>
            <a:ext cx="3255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 smtClean="0"/>
              <a:t>Mua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sắm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0000"/>
                </a:solidFill>
              </a:rPr>
              <a:t>nhiều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quá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04496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/>
      <p:bldP spid="5126" grpId="0"/>
      <p:bldP spid="5127" grpId="0"/>
      <p:bldP spid="34" grpId="0" animBg="1"/>
      <p:bldP spid="40" grpId="0" animBg="1"/>
      <p:bldP spid="41" grpId="0" animBg="1"/>
      <p:bldP spid="42" grpId="0" animBg="1"/>
      <p:bldP spid="43" grpId="0" animBg="1"/>
      <p:bldP spid="3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/>
      <p:bldP spid="35" grpId="0"/>
      <p:bldP spid="36" grpId="0" animBg="1"/>
      <p:bldP spid="37" grpId="0" animBg="1"/>
      <p:bldP spid="38" grpId="0" animBg="1"/>
      <p:bldP spid="44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 rot="209543">
            <a:off x="8529714" y="166560"/>
            <a:ext cx="2989039" cy="73271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 DARLING" pitchFamily="2" charset="0"/>
              </a:rPr>
              <a:t>PRACTICE</a:t>
            </a:r>
          </a:p>
        </p:txBody>
      </p:sp>
      <p:sp>
        <p:nvSpPr>
          <p:cNvPr id="6147" name="TextBox 29"/>
          <p:cNvSpPr txBox="1">
            <a:spLocks noChangeArrowheads="1"/>
          </p:cNvSpPr>
          <p:nvPr/>
        </p:nvSpPr>
        <p:spPr bwMode="auto">
          <a:xfrm>
            <a:off x="2339976" y="1074739"/>
            <a:ext cx="543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Vì làm việc nhiều quá nên đã bị ốm (đổ bệnh).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5376" y="1444625"/>
            <a:ext cx="7704599" cy="6365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働きす</a:t>
            </a: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ぎたので、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病気に　なりました。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49" name="TextBox 22"/>
          <p:cNvSpPr txBox="1">
            <a:spLocks noChangeArrowheads="1"/>
          </p:cNvSpPr>
          <p:nvPr/>
        </p:nvSpPr>
        <p:spPr bwMode="auto">
          <a:xfrm>
            <a:off x="2374901" y="2362200"/>
            <a:ext cx="543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Vì đi bộ nhiều quá nên chân đau.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398714" y="2732089"/>
            <a:ext cx="7173549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歩きす</a:t>
            </a: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ぎたので、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足が　痛いです。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51" name="TextBox 24"/>
          <p:cNvSpPr txBox="1">
            <a:spLocks noChangeArrowheads="1"/>
          </p:cNvSpPr>
          <p:nvPr/>
        </p:nvSpPr>
        <p:spPr bwMode="auto">
          <a:xfrm>
            <a:off x="2428876" y="3733800"/>
            <a:ext cx="641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Tôi nghĩ không nên tiêu tiền nhiều quá.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600201" y="4103689"/>
            <a:ext cx="9447834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お金を　使いすぎな</a:t>
            </a: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いほうが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　いいと　思います。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153" name="TextBox 26"/>
          <p:cNvSpPr txBox="1">
            <a:spLocks noChangeArrowheads="1"/>
          </p:cNvSpPr>
          <p:nvPr/>
        </p:nvSpPr>
        <p:spPr bwMode="auto">
          <a:xfrm>
            <a:off x="2460626" y="5105400"/>
            <a:ext cx="605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Cơ thể yếu đi là do đã vận động nhiều quá (quá độ).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752601" y="5475289"/>
            <a:ext cx="8780463" cy="6365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体が　悪くなるのは　運動しすぎたからです。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839237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34" grpId="0" animBg="1"/>
      <p:bldP spid="6149" grpId="0"/>
      <p:bldP spid="24" grpId="0" animBg="1"/>
      <p:bldP spid="6151" grpId="0"/>
      <p:bldP spid="26" grpId="0" animBg="1"/>
      <p:bldP spid="6153" grpId="0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53" y="1592871"/>
            <a:ext cx="3714750" cy="1228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ounded Rectangle 12"/>
          <p:cNvSpPr/>
          <p:nvPr/>
        </p:nvSpPr>
        <p:spPr>
          <a:xfrm>
            <a:off x="6325565" y="2685326"/>
            <a:ext cx="5717894" cy="37328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3028" y="2685327"/>
            <a:ext cx="5717894" cy="37328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1046" y="2957867"/>
            <a:ext cx="49574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600" dirty="0" smtClean="0">
                <a:latin typeface="NtMotoyaKyotai" pitchFamily="18" charset="-128"/>
                <a:ea typeface="NtMotoyaKyotai" pitchFamily="18" charset="-128"/>
              </a:rPr>
              <a:t>砂糖を入れすぎました。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6651" y="2957867"/>
            <a:ext cx="49574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600" dirty="0" smtClean="0">
                <a:latin typeface="NtMotoyaKyotai" pitchFamily="18" charset="-128"/>
                <a:ea typeface="NtMotoyaKyotai" pitchFamily="18" charset="-128"/>
              </a:rPr>
              <a:t>砂糖を入れすぎです。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045" y="4161629"/>
            <a:ext cx="542617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600" dirty="0" smtClean="0">
                <a:latin typeface="NtMotoyaKyotai" pitchFamily="18" charset="-128"/>
                <a:ea typeface="NtMotoyaKyotai" pitchFamily="18" charset="-128"/>
              </a:rPr>
              <a:t>タバコを吸いすぎました。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6651" y="4161629"/>
            <a:ext cx="49574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600" dirty="0" smtClean="0">
                <a:latin typeface="NtMotoyaKyotai" pitchFamily="18" charset="-128"/>
                <a:ea typeface="NtMotoyaKyotai" pitchFamily="18" charset="-128"/>
              </a:rPr>
              <a:t>タバコを吸いすぎです。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045" y="5469576"/>
            <a:ext cx="542617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600" dirty="0" smtClean="0">
                <a:latin typeface="NtMotoyaKyotai" pitchFamily="18" charset="-128"/>
                <a:ea typeface="NtMotoyaKyotai" pitchFamily="18" charset="-128"/>
              </a:rPr>
              <a:t>お酒を飲みすぎました。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6651" y="5469576"/>
            <a:ext cx="49574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600" dirty="0" smtClean="0">
                <a:latin typeface="NtMotoyaKyotai" pitchFamily="18" charset="-128"/>
                <a:ea typeface="NtMotoyaKyotai" pitchFamily="18" charset="-128"/>
              </a:rPr>
              <a:t>お酒を飲みすぎです。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Down Arrow Callout 13"/>
          <p:cNvSpPr/>
          <p:nvPr/>
        </p:nvSpPr>
        <p:spPr>
          <a:xfrm rot="21365259">
            <a:off x="611938" y="197837"/>
            <a:ext cx="4346294" cy="2596499"/>
          </a:xfrm>
          <a:prstGeom prst="downArrowCallout">
            <a:avLst>
              <a:gd name="adj1" fmla="val 14539"/>
              <a:gd name="adj2" fmla="val 14144"/>
              <a:gd name="adj3" fmla="val 25000"/>
              <a:gd name="adj4" fmla="val 6497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Miêu</a:t>
            </a:r>
            <a:r>
              <a:rPr lang="en-US" sz="3600" dirty="0" smtClean="0"/>
              <a:t> </a:t>
            </a:r>
            <a:r>
              <a:rPr lang="en-US" sz="3600" dirty="0" err="1" smtClean="0"/>
              <a:t>tả</a:t>
            </a:r>
            <a:r>
              <a:rPr lang="en-US" sz="3600" dirty="0" smtClean="0"/>
              <a:t> </a:t>
            </a:r>
            <a:r>
              <a:rPr lang="en-US" sz="3600" dirty="0" err="1" smtClean="0"/>
              <a:t>hành</a:t>
            </a:r>
            <a:r>
              <a:rPr lang="en-US" sz="3600" dirty="0" smtClean="0"/>
              <a:t> </a:t>
            </a:r>
            <a:r>
              <a:rPr lang="en-US" sz="3600" dirty="0" err="1" smtClean="0"/>
              <a:t>động</a:t>
            </a:r>
            <a:r>
              <a:rPr lang="en-US" sz="3600" dirty="0" smtClean="0"/>
              <a:t> </a:t>
            </a:r>
            <a:r>
              <a:rPr lang="en-US" sz="3600" dirty="0" err="1" smtClean="0"/>
              <a:t>đã</a:t>
            </a:r>
            <a:r>
              <a:rPr lang="en-US" sz="3600" dirty="0" smtClean="0"/>
              <a:t> </a:t>
            </a:r>
            <a:r>
              <a:rPr lang="en-US" sz="3600" dirty="0" err="1" smtClean="0"/>
              <a:t>xả</a:t>
            </a:r>
            <a:r>
              <a:rPr lang="en-US" sz="3600" dirty="0" err="1" smtClean="0"/>
              <a:t>y</a:t>
            </a:r>
            <a:r>
              <a:rPr lang="en-US" sz="3600" dirty="0" smtClean="0"/>
              <a:t> </a:t>
            </a:r>
            <a:r>
              <a:rPr lang="en-US" sz="3600" dirty="0" err="1" smtClean="0"/>
              <a:t>ra</a:t>
            </a:r>
            <a:endParaRPr lang="en-US" sz="3600" dirty="0"/>
          </a:p>
        </p:txBody>
      </p:sp>
      <p:sp>
        <p:nvSpPr>
          <p:cNvPr id="15" name="Down Arrow Callout 14"/>
          <p:cNvSpPr/>
          <p:nvPr/>
        </p:nvSpPr>
        <p:spPr>
          <a:xfrm rot="183833">
            <a:off x="7570628" y="166886"/>
            <a:ext cx="4346294" cy="2596499"/>
          </a:xfrm>
          <a:prstGeom prst="downArrowCallout">
            <a:avLst>
              <a:gd name="adj1" fmla="val 14539"/>
              <a:gd name="adj2" fmla="val 1414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Miêu</a:t>
            </a:r>
            <a:r>
              <a:rPr lang="en-US" sz="3200" dirty="0" smtClean="0"/>
              <a:t> </a:t>
            </a:r>
            <a:r>
              <a:rPr lang="en-US" sz="3200" dirty="0" err="1" smtClean="0"/>
              <a:t>tả</a:t>
            </a:r>
            <a:r>
              <a:rPr lang="en-US" sz="3200" dirty="0" smtClean="0"/>
              <a:t> </a:t>
            </a:r>
            <a:r>
              <a:rPr lang="en-US" sz="3200" dirty="0" err="1" smtClean="0"/>
              <a:t>hành</a:t>
            </a:r>
            <a:r>
              <a:rPr lang="en-US" sz="3200" dirty="0" smtClean="0"/>
              <a:t> </a:t>
            </a:r>
            <a:r>
              <a:rPr lang="en-US" sz="3200" dirty="0" err="1" smtClean="0"/>
              <a:t>động</a:t>
            </a:r>
            <a:r>
              <a:rPr lang="en-US" sz="3200" dirty="0" smtClean="0"/>
              <a:t>, </a:t>
            </a:r>
            <a:r>
              <a:rPr lang="en-US" sz="3200" dirty="0" err="1" smtClean="0"/>
              <a:t>trạng</a:t>
            </a:r>
            <a:r>
              <a:rPr lang="en-US" sz="3200" dirty="0" smtClean="0"/>
              <a:t> </a:t>
            </a:r>
            <a:r>
              <a:rPr lang="en-US" sz="3200" dirty="0" err="1" smtClean="0"/>
              <a:t>thái</a:t>
            </a:r>
            <a:r>
              <a:rPr lang="en-US" sz="3200" dirty="0" smtClean="0"/>
              <a:t> </a:t>
            </a:r>
            <a:r>
              <a:rPr lang="en-US" sz="3200" dirty="0" err="1" smtClean="0"/>
              <a:t>đang</a:t>
            </a:r>
            <a:r>
              <a:rPr lang="en-US" sz="3200" dirty="0" smtClean="0"/>
              <a:t> </a:t>
            </a:r>
            <a:r>
              <a:rPr lang="en-US" sz="3200" dirty="0" err="1" smtClean="0"/>
              <a:t>diễn</a:t>
            </a:r>
            <a:r>
              <a:rPr lang="en-US" sz="3200" dirty="0" smtClean="0"/>
              <a:t> </a:t>
            </a:r>
            <a:r>
              <a:rPr lang="en-US" sz="3200" dirty="0" err="1" smtClean="0"/>
              <a:t>ra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644748" y="2845163"/>
            <a:ext cx="1083879" cy="2907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 smtClean="0">
                <a:latin typeface="NtMotoyaKyotai" pitchFamily="18" charset="-128"/>
                <a:ea typeface="NtMotoyaKyotai" pitchFamily="18" charset="-128"/>
              </a:rPr>
              <a:t>さとう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42207" y="2845163"/>
            <a:ext cx="1083879" cy="2907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 smtClean="0">
                <a:latin typeface="NtMotoyaKyotai" pitchFamily="18" charset="-128"/>
                <a:ea typeface="NtMotoyaKyotai" pitchFamily="18" charset="-128"/>
              </a:rPr>
              <a:t>さとう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502486" y="4074290"/>
            <a:ext cx="738426" cy="276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 smtClean="0">
                <a:latin typeface="NtMotoyaKyotai" pitchFamily="18" charset="-128"/>
                <a:ea typeface="NtMotoyaKyotai" pitchFamily="18" charset="-128"/>
              </a:rPr>
              <a:t>す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704407" y="4074289"/>
            <a:ext cx="738426" cy="276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 smtClean="0">
                <a:latin typeface="NtMotoyaKyotai" pitchFamily="18" charset="-128"/>
                <a:ea typeface="NtMotoyaKyotai" pitchFamily="18" charset="-128"/>
              </a:rPr>
              <a:t>す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44185" y="5365391"/>
            <a:ext cx="1083879" cy="2907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000" dirty="0" smtClean="0">
                <a:latin typeface="NtMotoyaKyotai" pitchFamily="18" charset="-128"/>
                <a:ea typeface="NtMotoyaKyotai" pitchFamily="18" charset="-128"/>
              </a:rPr>
              <a:t>さけ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384146" y="5354341"/>
            <a:ext cx="1083879" cy="2907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000" dirty="0" smtClean="0">
                <a:latin typeface="NtMotoyaKyotai" pitchFamily="18" charset="-128"/>
                <a:ea typeface="NtMotoyaKyotai" pitchFamily="18" charset="-128"/>
              </a:rPr>
              <a:t>さけ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09045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15" grpId="0" animBg="1"/>
      <p:bldP spid="16" grpId="0"/>
      <p:bldP spid="17" grpId="0"/>
      <p:bldP spid="18" grpId="0"/>
      <p:bldP spid="19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/>
          <p:cNvSpPr txBox="1">
            <a:spLocks noChangeArrowheads="1"/>
          </p:cNvSpPr>
          <p:nvPr/>
        </p:nvSpPr>
        <p:spPr bwMode="auto">
          <a:xfrm>
            <a:off x="1808163" y="1230314"/>
            <a:ext cx="441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08164" y="914400"/>
            <a:ext cx="1849437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やすい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8526" y="1752600"/>
            <a:ext cx="3089275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やすそうです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96000" y="1752600"/>
            <a:ext cx="4191000" cy="685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やすくなさそうです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17964" y="1073150"/>
            <a:ext cx="110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RẺ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676400" y="1981200"/>
            <a:ext cx="3810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486400" y="1981200"/>
            <a:ext cx="3810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5" name="TextBox 14"/>
          <p:cNvSpPr txBox="1">
            <a:spLocks noChangeArrowheads="1"/>
          </p:cNvSpPr>
          <p:nvPr/>
        </p:nvSpPr>
        <p:spPr bwMode="auto">
          <a:xfrm>
            <a:off x="1808163" y="2906714"/>
            <a:ext cx="441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808164" y="2590800"/>
            <a:ext cx="1849437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いい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68526" y="3429000"/>
            <a:ext cx="3089275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よさそうです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096000" y="3429000"/>
            <a:ext cx="4191000" cy="685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よくなさそうです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017964" y="2749550"/>
            <a:ext cx="110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TỐT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1676400" y="3657600"/>
            <a:ext cx="3810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486400" y="3657600"/>
            <a:ext cx="3810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32" name="TextBox 21"/>
          <p:cNvSpPr txBox="1">
            <a:spLocks noChangeArrowheads="1"/>
          </p:cNvSpPr>
          <p:nvPr/>
        </p:nvSpPr>
        <p:spPr bwMode="auto">
          <a:xfrm>
            <a:off x="1843088" y="4811714"/>
            <a:ext cx="441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.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843089" y="4495800"/>
            <a:ext cx="1849437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ひま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203451" y="5334000"/>
            <a:ext cx="3089275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ひまそうです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30926" y="5334000"/>
            <a:ext cx="4384675" cy="685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ひまじゃなさそうです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052888" y="4654550"/>
            <a:ext cx="1814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RẢNH RỖI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1711325" y="5562600"/>
            <a:ext cx="3810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521325" y="5562600"/>
            <a:ext cx="3810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579564" y="1752600"/>
            <a:ext cx="56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KĐ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617664" y="3422650"/>
            <a:ext cx="568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KĐ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641476" y="5359400"/>
            <a:ext cx="56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KĐ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392739" y="1763714"/>
            <a:ext cx="56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PĐ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30839" y="3433764"/>
            <a:ext cx="56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PĐ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454651" y="5370514"/>
            <a:ext cx="56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PĐ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8112">
            <a:off x="9961563" y="183907"/>
            <a:ext cx="1948786" cy="1195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18687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808163" y="925514"/>
            <a:ext cx="441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Bài tập chữ Hán hôm nay </a:t>
            </a:r>
            <a:r>
              <a:rPr lang="en-US" altLang="en-US">
                <a:solidFill>
                  <a:srgbClr val="FF0000"/>
                </a:solidFill>
              </a:rPr>
              <a:t>có vẻ </a:t>
            </a:r>
            <a:r>
              <a:rPr lang="en-US" altLang="en-US"/>
              <a:t>dễ.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960563" y="1295400"/>
            <a:ext cx="80010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今日の　漢字宿題は　やさしそうです。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35150" y="2209800"/>
            <a:ext cx="4870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Cô giáo người Nhật mới </a:t>
            </a:r>
            <a:r>
              <a:rPr lang="en-US" altLang="en-US">
                <a:solidFill>
                  <a:srgbClr val="FF0000"/>
                </a:solidFill>
              </a:rPr>
              <a:t>có vẻ </a:t>
            </a:r>
            <a:r>
              <a:rPr lang="en-US" altLang="en-US"/>
              <a:t>nghiêm khắc.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2590800"/>
            <a:ext cx="80010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新しい日本人先生は　きびしそうです。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35150" y="4811714"/>
            <a:ext cx="4870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Sửa chữa cái máy ảnh này </a:t>
            </a:r>
            <a:r>
              <a:rPr lang="en-US" altLang="en-US">
                <a:solidFill>
                  <a:srgbClr val="FF0000"/>
                </a:solidFill>
              </a:rPr>
              <a:t>có vẻ </a:t>
            </a:r>
            <a:r>
              <a:rPr lang="en-US" altLang="en-US"/>
              <a:t>đơn giản.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7550" y="5246688"/>
            <a:ext cx="80010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このカメラの修理は　かんたんそうです。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43088" y="350520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Khách sạn này </a:t>
            </a:r>
            <a:r>
              <a:rPr lang="en-US" altLang="en-US">
                <a:solidFill>
                  <a:srgbClr val="FF0000"/>
                </a:solidFill>
              </a:rPr>
              <a:t>có vẻ </a:t>
            </a:r>
            <a:r>
              <a:rPr lang="en-US" altLang="en-US"/>
              <a:t>yên tĩnh.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95488" y="3938588"/>
            <a:ext cx="8001000" cy="685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このホテルは　しずかそうです。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8112">
            <a:off x="9961563" y="183907"/>
            <a:ext cx="1948786" cy="1195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324636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73502" y="304800"/>
            <a:ext cx="10825946" cy="6477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835526" y="49214"/>
            <a:ext cx="2555875" cy="6365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CHÚ Ý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85528" y="762000"/>
            <a:ext cx="10014594" cy="1752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Chú</a:t>
            </a:r>
            <a:r>
              <a:rPr lang="en-US" sz="2400" dirty="0"/>
              <a:t> ý 1: </a:t>
            </a:r>
            <a:br>
              <a:rPr lang="en-US" sz="2400" dirty="0"/>
            </a:b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phán</a:t>
            </a:r>
            <a:r>
              <a:rPr lang="en-US" sz="2400" dirty="0"/>
              <a:t> </a:t>
            </a:r>
            <a:r>
              <a:rPr lang="en-US" sz="2400" dirty="0" err="1"/>
              <a:t>đoán</a:t>
            </a:r>
            <a:r>
              <a:rPr lang="en-US" sz="2400" dirty="0"/>
              <a:t> </a:t>
            </a:r>
            <a:r>
              <a:rPr lang="en-US" sz="2400" dirty="0" err="1"/>
              <a:t>kiểu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cái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ngoại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rõ</a:t>
            </a:r>
            <a:r>
              <a:rPr lang="en-US" sz="2400" dirty="0"/>
              <a:t> </a:t>
            </a:r>
            <a:r>
              <a:rPr lang="en-US" sz="2400" dirty="0" err="1"/>
              <a:t>ràng</a:t>
            </a:r>
            <a:r>
              <a:rPr lang="en-US" sz="2400" dirty="0"/>
              <a:t>,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endParaRPr lang="en-US" sz="2400" dirty="0"/>
          </a:p>
          <a:p>
            <a:pPr algn="ctr">
              <a:defRPr/>
            </a:pPr>
            <a:r>
              <a:rPr lang="en-US" sz="2400" dirty="0"/>
              <a:t>VD:</a:t>
            </a:r>
            <a:r>
              <a:rPr lang="ja-JP" altLang="en-US" sz="2400" dirty="0"/>
              <a:t>　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赤い、きれい、ゆうめい</a:t>
            </a:r>
            <a:r>
              <a:rPr lang="en-US" altLang="ja-JP" sz="2400" dirty="0">
                <a:latin typeface="NtMotoyaKyotai" pitchFamily="18" charset="-128"/>
                <a:ea typeface="NtMotoyaKyotai" pitchFamily="18" charset="-128"/>
              </a:rPr>
              <a:t>…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92112" y="2667000"/>
            <a:ext cx="9763326" cy="3810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Chú</a:t>
            </a:r>
            <a:r>
              <a:rPr lang="en-US" sz="2400" dirty="0"/>
              <a:t> ý 2: </a:t>
            </a:r>
            <a:br>
              <a:rPr lang="en-US" sz="2400" dirty="0"/>
            </a:br>
            <a:r>
              <a:rPr lang="en-US" sz="2400" dirty="0" err="1"/>
              <a:t>Với</a:t>
            </a:r>
            <a:r>
              <a:rPr lang="en-US" sz="2400" dirty="0"/>
              <a:t> 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,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giác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「寒い、暑い、さびしい、うれしい」</a:t>
            </a:r>
            <a:r>
              <a:rPr lang="en-US" sz="2400" dirty="0"/>
              <a:t>ta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ja-JP" altLang="en-US" sz="2400" dirty="0"/>
              <a:t>　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sz="2400" dirty="0" err="1" smtClean="0"/>
              <a:t>trực</a:t>
            </a:r>
            <a:r>
              <a:rPr lang="en-US" sz="2400" dirty="0" smtClean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. </a:t>
            </a:r>
            <a:br>
              <a:rPr lang="en-US" sz="2400" dirty="0"/>
            </a:b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vậy</a:t>
            </a:r>
            <a:r>
              <a:rPr lang="en-US" sz="2400" dirty="0"/>
              <a:t>,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>
                <a:latin typeface="NtMotoyaKyotai" pitchFamily="18" charset="-128"/>
                <a:ea typeface="NtMotoyaKyotai" pitchFamily="18" charset="-128"/>
              </a:rPr>
              <a:t> 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「そう」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endParaRPr lang="en-US" altLang="ja-JP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endParaRPr lang="en-US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200" y="4800600"/>
            <a:ext cx="3733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わたしは　うれしいです。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5334000"/>
            <a:ext cx="3733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あなたは　うれしそうです。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5867400"/>
            <a:ext cx="3733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かのじょは　うれしそうです。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07188" y="4800600"/>
            <a:ext cx="3733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わたしは　うれしそうです。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07188" y="5334000"/>
            <a:ext cx="3733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あなたは　うれしいです。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07188" y="5867400"/>
            <a:ext cx="3733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かのじょは　うれしいです。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8193" name=" 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07" y="4646612"/>
            <a:ext cx="306387" cy="306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 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07" y="5256212"/>
            <a:ext cx="306387" cy="306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 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07" y="5782685"/>
            <a:ext cx="306387" cy="306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 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38" y="4622007"/>
            <a:ext cx="357187" cy="35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 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38" y="5205414"/>
            <a:ext cx="357187" cy="35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 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38" y="5770419"/>
            <a:ext cx="357187" cy="35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984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85077" y="304800"/>
            <a:ext cx="10802796" cy="5943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835526" y="49214"/>
            <a:ext cx="2555875" cy="6365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CHÚ Ý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57400" y="762000"/>
            <a:ext cx="8070850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Chú</a:t>
            </a:r>
            <a:r>
              <a:rPr lang="en-US" sz="2400" dirty="0"/>
              <a:t> ý 3: </a:t>
            </a:r>
            <a:br>
              <a:rPr lang="en-US" sz="2400" dirty="0"/>
            </a:b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ja-JP" altLang="en-US" sz="2400" dirty="0"/>
              <a:t>「Ｎ＋そうです」</a:t>
            </a:r>
            <a:r>
              <a:rPr lang="vi-VN" altLang="ja-JP" sz="2400" dirty="0"/>
              <a:t>dành cho DANH TỪ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25894" y="2133600"/>
            <a:ext cx="10295762" cy="3657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Chú</a:t>
            </a:r>
            <a:r>
              <a:rPr lang="en-US" sz="2400" dirty="0"/>
              <a:t> ý 4: </a:t>
            </a:r>
            <a:br>
              <a:rPr lang="en-US" sz="2400" dirty="0"/>
            </a:b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ja-JP" altLang="en-US" sz="2400" dirty="0"/>
              <a:t>「そう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」</a:t>
            </a:r>
            <a:r>
              <a:rPr lang="en-US" altLang="ja-JP" sz="2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trong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「～そうです」</a:t>
            </a:r>
            <a:r>
              <a:rPr lang="en-US" altLang="ja-JP" sz="2400" dirty="0">
                <a:latin typeface="NtMotoyaKyotai" pitchFamily="18" charset="-128"/>
                <a:ea typeface="NtMotoyaKyotai" pitchFamily="18" charset="-128"/>
              </a:rPr>
              <a:t/>
            </a:r>
            <a:br>
              <a:rPr lang="en-US" altLang="ja-JP" sz="2400" dirty="0">
                <a:latin typeface="NtMotoyaKyotai" pitchFamily="18" charset="-128"/>
                <a:ea typeface="NtMotoyaKyotai" pitchFamily="18" charset="-128"/>
              </a:rPr>
            </a:b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giống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1 TÍNH TỪ ĐUÔI Na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endParaRPr lang="en-US" altLang="ja-JP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endParaRPr lang="en-US" sz="24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6400" y="3962400"/>
            <a:ext cx="43434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かれは　うれしそうです。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76400" y="4495800"/>
            <a:ext cx="43434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うれしそうな　かお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76400" y="5029200"/>
            <a:ext cx="43434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かれは　うれしそうに　わらった。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96000" y="3962400"/>
            <a:ext cx="44196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その女の子は　泣きそうです。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96000" y="4495800"/>
            <a:ext cx="44196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泣きそうな　かお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96000" y="5029200"/>
            <a:ext cx="44196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その女の子は　泣きそうに　なった。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099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Box 2"/>
          <p:cNvSpPr txBox="1">
            <a:spLocks noChangeArrowheads="1"/>
          </p:cNvSpPr>
          <p:nvPr/>
        </p:nvSpPr>
        <p:spPr bwMode="auto">
          <a:xfrm>
            <a:off x="1905000" y="1089025"/>
            <a:ext cx="518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Đừng có làm cái vẻ </a:t>
            </a:r>
            <a:r>
              <a:rPr lang="en-US" altLang="en-US">
                <a:solidFill>
                  <a:srgbClr val="FF0000"/>
                </a:solidFill>
              </a:rPr>
              <a:t>mặt (có vẻ) buồn rầu </a:t>
            </a:r>
            <a:r>
              <a:rPr lang="en-US" altLang="en-US"/>
              <a:t>đó.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76400" y="1458914"/>
            <a:ext cx="87630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そんな　さびしそうな顔を　しないでくれ。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905000" y="236220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Cái bánh </a:t>
            </a:r>
            <a:r>
              <a:rPr lang="en-US" altLang="en-US">
                <a:solidFill>
                  <a:srgbClr val="FF0000"/>
                </a:solidFill>
              </a:rPr>
              <a:t>trông ngon </a:t>
            </a:r>
            <a:r>
              <a:rPr lang="en-US" altLang="en-US"/>
              <a:t>quá nhỉ.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76400" y="2732089"/>
            <a:ext cx="87630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おいしいそうな　ケーキですね。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1919288" y="3733800"/>
            <a:ext cx="5014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Đó là cái mấy ảnh </a:t>
            </a:r>
            <a:r>
              <a:rPr lang="en-US" altLang="en-US">
                <a:solidFill>
                  <a:srgbClr val="FF0000"/>
                </a:solidFill>
              </a:rPr>
              <a:t>có vẻ không tốt</a:t>
            </a:r>
            <a:r>
              <a:rPr lang="en-US" altLang="en-US"/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90688" y="4103689"/>
            <a:ext cx="87630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それは　よくなさそうな　カメラです。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321" name="TextBox 8"/>
          <p:cNvSpPr txBox="1">
            <a:spLocks noChangeArrowheads="1"/>
          </p:cNvSpPr>
          <p:nvPr/>
        </p:nvSpPr>
        <p:spPr bwMode="auto">
          <a:xfrm>
            <a:off x="1905000" y="5029200"/>
            <a:ext cx="502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Khi </a:t>
            </a:r>
            <a:r>
              <a:rPr lang="en-US" altLang="en-US">
                <a:solidFill>
                  <a:srgbClr val="FF0000"/>
                </a:solidFill>
              </a:rPr>
              <a:t>có vẻ bị sốt</a:t>
            </a:r>
            <a:r>
              <a:rPr lang="en-US" altLang="en-US"/>
              <a:t>, hãy gọi điện ngay nhé.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76400" y="5399089"/>
            <a:ext cx="89916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熱が　ありそうなとき、すぐ　電話してね。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81400" y="1585913"/>
            <a:ext cx="2895600" cy="4572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71800" y="2840038"/>
            <a:ext cx="2895600" cy="4572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032250" y="4211638"/>
            <a:ext cx="2895600" cy="4572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241675" y="5507038"/>
            <a:ext cx="2895600" cy="4572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761">
            <a:off x="8354992" y="87361"/>
            <a:ext cx="3676650" cy="123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271226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4" grpId="0" animBg="1"/>
      <p:bldP spid="13317" grpId="0"/>
      <p:bldP spid="6" grpId="0" animBg="1"/>
      <p:bldP spid="13319" grpId="0"/>
      <p:bldP spid="8" grpId="0" animBg="1"/>
      <p:bldP spid="13321" grpId="0"/>
      <p:bldP spid="10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1905000" y="1089025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Anh ấy đang nghe giảng có vẻ chán nản.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76400" y="1458914"/>
            <a:ext cx="87630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かれは　いやそうに　講義を　聞いています。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905000" y="236220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Bọn trẻ đang chơi đùa có vẻ rất vui.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76400" y="2732089"/>
            <a:ext cx="87630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子どもたちは　楽しそうに　遊んでいます。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343" name="TextBox 6"/>
          <p:cNvSpPr txBox="1">
            <a:spLocks noChangeArrowheads="1"/>
          </p:cNvSpPr>
          <p:nvPr/>
        </p:nvSpPr>
        <p:spPr bwMode="auto">
          <a:xfrm>
            <a:off x="1919288" y="3733800"/>
            <a:ext cx="5014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Cô ấy lúc nào cũng làm ra vẻ ngượng ngùng.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14488" y="4103689"/>
            <a:ext cx="8977312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HGSeikaishotaiPRO" pitchFamily="65" charset="-128"/>
                <a:ea typeface="HGSeikaishotaiPRO" pitchFamily="65" charset="-128"/>
              </a:rPr>
              <a:t>彼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女は　いつも　はずかしそうに　しています。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1905000" y="5029200"/>
            <a:ext cx="502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Chị Kim là người đang ăn có vẻ ngon lành.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76400" y="5399089"/>
            <a:ext cx="8991600" cy="6746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キムさんは　おいしそうに　食べている人です。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03588" y="1585913"/>
            <a:ext cx="2209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24400" y="2840038"/>
            <a:ext cx="2209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03494" y="4211638"/>
            <a:ext cx="2968906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052888" y="5507038"/>
            <a:ext cx="2576512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761">
            <a:off x="8487799" y="10112"/>
            <a:ext cx="3676650" cy="123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5631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4" grpId="0" animBg="1"/>
      <p:bldP spid="14341" grpId="0"/>
      <p:bldP spid="6" grpId="0" animBg="1"/>
      <p:bldP spid="14343" grpId="0"/>
      <p:bldP spid="8" grpId="0" animBg="1"/>
      <p:bldP spid="14345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1117</TotalTime>
  <Words>2705</Words>
  <Application>Microsoft Office PowerPoint</Application>
  <PresentationFormat>Widescreen</PresentationFormat>
  <Paragraphs>501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HGMaruGothicMPRO</vt:lpstr>
      <vt:lpstr>HGPSoeiKakugothicUB</vt:lpstr>
      <vt:lpstr>HGSeikaishotaiPRO</vt:lpstr>
      <vt:lpstr>mikachan-PB</vt:lpstr>
      <vt:lpstr>ＭＳ Ｐゴシック</vt:lpstr>
      <vt:lpstr>NtMotoyaKyotai</vt:lpstr>
      <vt:lpstr>AR DARLING</vt:lpstr>
      <vt:lpstr>Arial</vt:lpstr>
      <vt:lpstr>Calibri</vt:lpstr>
      <vt:lpstr>Comic Sans MS</vt:lpstr>
      <vt:lpstr>Kristen ITC</vt:lpstr>
      <vt:lpstr>Segoe UI</vt:lpstr>
      <vt:lpstr>Segoe UI Light</vt:lpstr>
      <vt:lpstr>Tahoma</vt:lpstr>
      <vt:lpstr>Wingdings 2</vt:lpstr>
      <vt:lpstr>Office Mix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Cuong</dc:creator>
  <cp:keywords/>
  <cp:lastModifiedBy>Nguyen Cuong</cp:lastModifiedBy>
  <cp:revision>27</cp:revision>
  <dcterms:created xsi:type="dcterms:W3CDTF">2015-04-07T08:12:57Z</dcterms:created>
  <dcterms:modified xsi:type="dcterms:W3CDTF">2015-04-22T03:28:56Z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